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IBM Plex Sans" panose="020B0604020202020204" charset="0"/>
      <p:regular r:id="rId17"/>
    </p:embeddedFont>
    <p:embeddedFont>
      <p:font typeface="Outfit Medium"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6" d="100"/>
          <a:sy n="96" d="100"/>
        </p:scale>
        <p:origin x="37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0311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3.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ext 0"/>
          <p:cNvSpPr/>
          <p:nvPr/>
        </p:nvSpPr>
        <p:spPr>
          <a:xfrm>
            <a:off x="793790" y="1460421"/>
            <a:ext cx="13042821" cy="1417558"/>
          </a:xfrm>
          <a:prstGeom prst="rect">
            <a:avLst/>
          </a:prstGeom>
          <a:noFill/>
          <a:ln/>
        </p:spPr>
        <p:txBody>
          <a:bodyPr wrap="squar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Rủi Ro Thiên Vị (Bias) Trong Phân Tích Chứng Cứ Với AI</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3331607"/>
            <a:ext cx="13042821"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Việc áp dụng Trí tuệ Nhân tạo (AI) vào lĩnh vực pháp lý mang lại tiềm năng to lớn, nhưng đồng thời đặt ra những thách thức nghiêm trọng về tính công bằng và pháp quyền. Một trong những rủi ro lớn nhất là sự thiên vị tiềm ẩn trong các hệ thống AI.</a:t>
            </a:r>
            <a:endParaRPr lang="en-US" sz="1750" dirty="0">
              <a:latin typeface="Times New Roman" panose="02020603050405020304" pitchFamily="18" charset="0"/>
              <a:cs typeface="Times New Roman" panose="02020603050405020304" pitchFamily="18" charset="0"/>
            </a:endParaRPr>
          </a:p>
        </p:txBody>
      </p:sp>
      <p:sp>
        <p:nvSpPr>
          <p:cNvPr id="4" name="Shape 2"/>
          <p:cNvSpPr/>
          <p:nvPr/>
        </p:nvSpPr>
        <p:spPr>
          <a:xfrm>
            <a:off x="793790" y="4312563"/>
            <a:ext cx="6407944" cy="2456617"/>
          </a:xfrm>
          <a:prstGeom prst="roundRect">
            <a:avLst>
              <a:gd name="adj" fmla="val 5956"/>
            </a:avLst>
          </a:prstGeom>
          <a:solidFill>
            <a:srgbClr val="FFFFFF">
              <a:alpha val="95000"/>
            </a:srgbClr>
          </a:solidFill>
          <a:ln w="30480">
            <a:solidFill>
              <a:srgbClr val="B5C1E2"/>
            </a:solidFill>
            <a:prstDash val="solid"/>
          </a:ln>
          <a:effectLst>
            <a:outerShdw dist="20320" dir="2700000" algn="bl" rotWithShape="0">
              <a:srgbClr val="B5C1E2">
                <a:alpha val="100000"/>
              </a:srgbClr>
            </a:outerShdw>
          </a:effectLst>
        </p:spPr>
      </p:sp>
      <p:sp>
        <p:nvSpPr>
          <p:cNvPr id="5" name="Shape 3"/>
          <p:cNvSpPr/>
          <p:nvPr/>
        </p:nvSpPr>
        <p:spPr>
          <a:xfrm>
            <a:off x="763310" y="4312563"/>
            <a:ext cx="121920" cy="2456617"/>
          </a:xfrm>
          <a:prstGeom prst="roundRect">
            <a:avLst>
              <a:gd name="adj" fmla="val 167442"/>
            </a:avLst>
          </a:prstGeom>
          <a:solidFill>
            <a:srgbClr val="A2B9F9"/>
          </a:solidFill>
          <a:ln/>
        </p:spPr>
      </p:sp>
      <p:sp>
        <p:nvSpPr>
          <p:cNvPr id="6" name="Text 4"/>
          <p:cNvSpPr/>
          <p:nvPr/>
        </p:nvSpPr>
        <p:spPr>
          <a:xfrm>
            <a:off x="1142524" y="4569857"/>
            <a:ext cx="3605808"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Mối Nguy Củng Cố Định Kiến</a:t>
            </a:r>
            <a:endParaRPr lang="en-US" sz="2200" dirty="0">
              <a:latin typeface="Times New Roman" panose="02020603050405020304" pitchFamily="18" charset="0"/>
              <a:cs typeface="Times New Roman" panose="02020603050405020304" pitchFamily="18" charset="0"/>
            </a:endParaRPr>
          </a:p>
        </p:txBody>
      </p:sp>
      <p:sp>
        <p:nvSpPr>
          <p:cNvPr id="7" name="Text 5"/>
          <p:cNvSpPr/>
          <p:nvPr/>
        </p:nvSpPr>
        <p:spPr>
          <a:xfrm>
            <a:off x="1142524" y="5060275"/>
            <a:ext cx="5801916" cy="1451610"/>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AI có xu hướng củng cố các định kiến xã hội vốn có từ dữ liệu huấn luyện, dẫn đến các đề xuất và phán quyết mang tính thiên vị, vi phạm nguyên tắc bình đẳng theo Điều 16 Hiến pháp 2013.</a:t>
            </a:r>
            <a:endParaRPr lang="en-US" sz="1750" dirty="0">
              <a:latin typeface="Times New Roman" panose="02020603050405020304" pitchFamily="18" charset="0"/>
              <a:cs typeface="Times New Roman" panose="02020603050405020304" pitchFamily="18" charset="0"/>
            </a:endParaRPr>
          </a:p>
        </p:txBody>
      </p:sp>
      <p:sp>
        <p:nvSpPr>
          <p:cNvPr id="8" name="Shape 6"/>
          <p:cNvSpPr/>
          <p:nvPr/>
        </p:nvSpPr>
        <p:spPr>
          <a:xfrm>
            <a:off x="7428548" y="4312563"/>
            <a:ext cx="6408063" cy="2456617"/>
          </a:xfrm>
          <a:prstGeom prst="roundRect">
            <a:avLst>
              <a:gd name="adj" fmla="val 5956"/>
            </a:avLst>
          </a:prstGeom>
          <a:solidFill>
            <a:srgbClr val="FFFFFF">
              <a:alpha val="95000"/>
            </a:srgbClr>
          </a:solidFill>
          <a:ln w="30480">
            <a:solidFill>
              <a:srgbClr val="B5C1E2"/>
            </a:solidFill>
            <a:prstDash val="solid"/>
          </a:ln>
          <a:effectLst>
            <a:outerShdw dist="20320" dir="2700000" algn="bl" rotWithShape="0">
              <a:srgbClr val="B5C1E2">
                <a:alpha val="100000"/>
              </a:srgbClr>
            </a:outerShdw>
          </a:effectLst>
        </p:spPr>
      </p:sp>
      <p:sp>
        <p:nvSpPr>
          <p:cNvPr id="9" name="Shape 7"/>
          <p:cNvSpPr/>
          <p:nvPr/>
        </p:nvSpPr>
        <p:spPr>
          <a:xfrm>
            <a:off x="7398067" y="4312563"/>
            <a:ext cx="121920" cy="2456617"/>
          </a:xfrm>
          <a:prstGeom prst="roundRect">
            <a:avLst>
              <a:gd name="adj" fmla="val 167442"/>
            </a:avLst>
          </a:prstGeom>
          <a:solidFill>
            <a:srgbClr val="A2B9F9"/>
          </a:solidFill>
          <a:ln/>
        </p:spPr>
      </p:sp>
      <p:sp>
        <p:nvSpPr>
          <p:cNvPr id="10" name="Text 8"/>
          <p:cNvSpPr/>
          <p:nvPr/>
        </p:nvSpPr>
        <p:spPr>
          <a:xfrm>
            <a:off x="7777282" y="4569857"/>
            <a:ext cx="3450312"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Ảnh Hưởng Đến Công Bằng</a:t>
            </a:r>
            <a:endParaRPr lang="en-US" sz="2200" dirty="0">
              <a:latin typeface="Times New Roman" panose="02020603050405020304" pitchFamily="18" charset="0"/>
              <a:cs typeface="Times New Roman" panose="02020603050405020304" pitchFamily="18" charset="0"/>
            </a:endParaRPr>
          </a:p>
        </p:txBody>
      </p:sp>
      <p:sp>
        <p:nvSpPr>
          <p:cNvPr id="11" name="Text 9"/>
          <p:cNvSpPr/>
          <p:nvPr/>
        </p:nvSpPr>
        <p:spPr>
          <a:xfrm>
            <a:off x="7777282" y="5060275"/>
            <a:ext cx="5802035" cy="1451610"/>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Nếu dữ liệu lịch sử thiếu tính đa dạng hoặc phản ánh sự bất bình đẳng trong quá khứ, AI sẽ tái tạo và nhân rộng sự bất công đó, đe dọa nghiêm trọng đến tính khách quan của quá trình xét xử.</a:t>
            </a:r>
            <a:endParaRPr lang="en-US" sz="1750"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2844DB0E-FB26-42C0-87B9-F09682F9AA31}"/>
              </a:ext>
            </a:extLst>
          </p:cNvPr>
          <p:cNvPicPr>
            <a:picLocks noChangeAspect="1"/>
          </p:cNvPicPr>
          <p:nvPr/>
        </p:nvPicPr>
        <p:blipFill>
          <a:blip r:embed="rId3"/>
          <a:stretch>
            <a:fillRect/>
          </a:stretch>
        </p:blipFill>
        <p:spPr>
          <a:xfrm>
            <a:off x="12249448" y="7544464"/>
            <a:ext cx="2380952" cy="61904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067157"/>
            <a:ext cx="11535132" cy="708779"/>
          </a:xfrm>
          <a:prstGeom prst="rect">
            <a:avLst/>
          </a:prstGeom>
          <a:noFill/>
          <a:ln/>
        </p:spPr>
        <p:txBody>
          <a:bodyPr wrap="non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Đào Tạo Bắt Buộc Kỹ Năng AI Cho Thẩm Phán</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2229564"/>
            <a:ext cx="13042821"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Rủi ro lớn nhất là sự </a:t>
            </a:r>
            <a:r>
              <a:rPr lang="en-US" sz="1750" b="1" dirty="0">
                <a:latin typeface="Times New Roman" panose="02020603050405020304" pitchFamily="18" charset="0"/>
                <a:ea typeface="IBM Plex Sans" pitchFamily="34" charset="-122"/>
                <a:cs typeface="Times New Roman" panose="02020603050405020304" pitchFamily="18" charset="0"/>
              </a:rPr>
              <a:t>lệ thuộc công nghệ</a:t>
            </a:r>
            <a:r>
              <a:rPr lang="en-US" sz="1750" dirty="0">
                <a:latin typeface="Times New Roman" panose="02020603050405020304" pitchFamily="18" charset="0"/>
                <a:ea typeface="IBM Plex Sans" pitchFamily="34" charset="-122"/>
                <a:cs typeface="Times New Roman" panose="02020603050405020304" pitchFamily="18" charset="0"/>
              </a:rPr>
              <a:t> (AI dependency) khi Thẩm phán không hiểu rõ cơ chế hoạt động của AI, dẫn đến lạm dụng hoặc bỏ qua các sai sót thuật toán, ảnh hưởng đến chất lượng xét xử.</a:t>
            </a:r>
            <a:endParaRPr lang="en-US" sz="1750" dirty="0">
              <a:latin typeface="Times New Roman" panose="02020603050405020304" pitchFamily="18" charset="0"/>
              <a:cs typeface="Times New Roman" panose="02020603050405020304" pitchFamily="18" charset="0"/>
            </a:endParaRPr>
          </a:p>
        </p:txBody>
      </p:sp>
      <p:sp>
        <p:nvSpPr>
          <p:cNvPr id="4" name="Text 2"/>
          <p:cNvSpPr/>
          <p:nvPr/>
        </p:nvSpPr>
        <p:spPr>
          <a:xfrm>
            <a:off x="1133951" y="3465671"/>
            <a:ext cx="12702659"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Để đảm bảo chất lượng xét xử, Thẩm phán cần được trang bị kỹ năng đánh giá và kiểm soát công nghệ AI, không chỉ là người dùng thụ động.</a:t>
            </a:r>
            <a:endParaRPr lang="en-US" sz="1750" dirty="0">
              <a:latin typeface="Times New Roman" panose="02020603050405020304" pitchFamily="18" charset="0"/>
              <a:cs typeface="Times New Roman" panose="02020603050405020304" pitchFamily="18" charset="0"/>
            </a:endParaRPr>
          </a:p>
        </p:txBody>
      </p:sp>
      <p:sp>
        <p:nvSpPr>
          <p:cNvPr id="5" name="Shape 3"/>
          <p:cNvSpPr/>
          <p:nvPr/>
        </p:nvSpPr>
        <p:spPr>
          <a:xfrm>
            <a:off x="793790" y="3210520"/>
            <a:ext cx="30480" cy="1236107"/>
          </a:xfrm>
          <a:prstGeom prst="rect">
            <a:avLst/>
          </a:prstGeom>
          <a:solidFill>
            <a:srgbClr val="A2B9F9"/>
          </a:solidFill>
          <a:ln/>
        </p:spPr>
      </p:sp>
      <p:sp>
        <p:nvSpPr>
          <p:cNvPr id="6" name="Text 4"/>
          <p:cNvSpPr/>
          <p:nvPr/>
        </p:nvSpPr>
        <p:spPr>
          <a:xfrm>
            <a:off x="793790" y="4786789"/>
            <a:ext cx="4402931" cy="425291"/>
          </a:xfrm>
          <a:prstGeom prst="rect">
            <a:avLst/>
          </a:prstGeom>
          <a:noFill/>
          <a:ln/>
        </p:spPr>
        <p:txBody>
          <a:bodyPr wrap="none" lIns="0" tIns="0" rIns="0" bIns="0" rtlCol="0" anchor="t"/>
          <a:lstStyle/>
          <a:p>
            <a:pPr marL="0" indent="0" algn="l">
              <a:lnSpc>
                <a:spcPts val="3300"/>
              </a:lnSpc>
              <a:buNone/>
            </a:pPr>
            <a:r>
              <a:rPr lang="en-US" sz="2650" dirty="0">
                <a:latin typeface="Times New Roman" panose="02020603050405020304" pitchFamily="18" charset="0"/>
                <a:ea typeface="Outfit Medium" pitchFamily="34" charset="-122"/>
                <a:cs typeface="Times New Roman" panose="02020603050405020304" pitchFamily="18" charset="0"/>
              </a:rPr>
              <a:t>Yêu Cầu Đào Tạo Chuyên Sâu</a:t>
            </a:r>
            <a:endParaRPr lang="en-US" sz="2650" dirty="0">
              <a:latin typeface="Times New Roman" panose="02020603050405020304" pitchFamily="18" charset="0"/>
              <a:cs typeface="Times New Roman" panose="02020603050405020304" pitchFamily="18" charset="0"/>
            </a:endParaRPr>
          </a:p>
        </p:txBody>
      </p:sp>
      <p:sp>
        <p:nvSpPr>
          <p:cNvPr id="7" name="Text 5"/>
          <p:cNvSpPr/>
          <p:nvPr/>
        </p:nvSpPr>
        <p:spPr>
          <a:xfrm>
            <a:off x="793790" y="5552242"/>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latin typeface="Times New Roman" panose="02020603050405020304" pitchFamily="18" charset="0"/>
                <a:ea typeface="IBM Plex Sans" pitchFamily="34" charset="-122"/>
                <a:cs typeface="Times New Roman" panose="02020603050405020304" pitchFamily="18" charset="0"/>
              </a:rPr>
              <a:t>Thực hiện các khóa đào tạo bắt buộc về AI pháp lý theo Chỉ thị 05/CT-TTg.</a:t>
            </a:r>
            <a:endParaRPr lang="en-US" sz="1750" dirty="0">
              <a:latin typeface="Times New Roman" panose="02020603050405020304" pitchFamily="18" charset="0"/>
              <a:cs typeface="Times New Roman" panose="02020603050405020304" pitchFamily="18" charset="0"/>
            </a:endParaRPr>
          </a:p>
        </p:txBody>
      </p:sp>
      <p:sp>
        <p:nvSpPr>
          <p:cNvPr id="8" name="Text 6"/>
          <p:cNvSpPr/>
          <p:nvPr/>
        </p:nvSpPr>
        <p:spPr>
          <a:xfrm>
            <a:off x="793790" y="5994441"/>
            <a:ext cx="13042821" cy="495812"/>
          </a:xfrm>
          <a:prstGeom prst="rect">
            <a:avLst/>
          </a:prstGeom>
          <a:noFill/>
          <a:ln/>
        </p:spPr>
        <p:txBody>
          <a:bodyPr wrap="square" lIns="0" tIns="0" rIns="0" bIns="0" rtlCol="0" anchor="t"/>
          <a:lstStyle/>
          <a:p>
            <a:pPr marL="342900" indent="-342900" algn="l">
              <a:lnSpc>
                <a:spcPts val="2850"/>
              </a:lnSpc>
              <a:buSzPct val="100000"/>
              <a:buChar char="•"/>
            </a:pPr>
            <a:r>
              <a:rPr lang="en-US" sz="1750" dirty="0">
                <a:latin typeface="Times New Roman" panose="02020603050405020304" pitchFamily="18" charset="0"/>
                <a:ea typeface="IBM Plex Sans" pitchFamily="34" charset="-122"/>
                <a:cs typeface="Times New Roman" panose="02020603050405020304" pitchFamily="18" charset="0"/>
              </a:rPr>
              <a:t>Quy định tối thiểu 20 giờ đào tạo chuyên sâu/năm về đạo đức AI, cách thức kiểm tra tính minh bạch (XAI) và phát hiện lỗi "hallucination".</a:t>
            </a:r>
            <a:endParaRPr lang="en-US" sz="1750" dirty="0">
              <a:latin typeface="Times New Roman" panose="02020603050405020304" pitchFamily="18" charset="0"/>
              <a:cs typeface="Times New Roman" panose="02020603050405020304" pitchFamily="18" charset="0"/>
            </a:endParaRPr>
          </a:p>
        </p:txBody>
      </p:sp>
      <p:sp>
        <p:nvSpPr>
          <p:cNvPr id="9" name="Text 7"/>
          <p:cNvSpPr/>
          <p:nvPr/>
        </p:nvSpPr>
        <p:spPr>
          <a:xfrm>
            <a:off x="793790" y="650011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latin typeface="Times New Roman" panose="02020603050405020304" pitchFamily="18" charset="0"/>
                <a:ea typeface="IBM Plex Sans" pitchFamily="34" charset="-122"/>
                <a:cs typeface="Times New Roman" panose="02020603050405020304" pitchFamily="18" charset="0"/>
              </a:rPr>
              <a:t>Xây dựng năng lực phân tích phê phán đối với các gợi ý của AI.</a:t>
            </a:r>
            <a:endParaRPr lang="en-US" sz="1750"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7578AA93-869E-41C1-BD80-36D000564D10}"/>
              </a:ext>
            </a:extLst>
          </p:cNvPr>
          <p:cNvPicPr>
            <a:picLocks noChangeAspect="1"/>
          </p:cNvPicPr>
          <p:nvPr/>
        </p:nvPicPr>
        <p:blipFill>
          <a:blip r:embed="rId3"/>
          <a:stretch>
            <a:fillRect/>
          </a:stretch>
        </p:blipFill>
        <p:spPr>
          <a:xfrm>
            <a:off x="12249448" y="7544464"/>
            <a:ext cx="2380952" cy="61904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493044"/>
            <a:ext cx="8416409" cy="708779"/>
          </a:xfrm>
          <a:prstGeom prst="rect">
            <a:avLst/>
          </a:prstGeom>
          <a:noFill/>
          <a:ln/>
        </p:spPr>
        <p:txBody>
          <a:bodyPr wrap="non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Giải Pháp Đối Phó Rủi Ro Thiên Vị</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2655451"/>
            <a:ext cx="13042821"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Để đảm bảo tính công bằng và khách quan, cần áp dụng các nguyên tắc kiểm soát chặt chẽ đối với dữ liệu và quy trình phân tích của AI.</a:t>
            </a:r>
            <a:endParaRPr lang="en-US" sz="1750" dirty="0">
              <a:latin typeface="Times New Roman" panose="02020603050405020304" pitchFamily="18" charset="0"/>
              <a:cs typeface="Times New Roman" panose="02020603050405020304" pitchFamily="18" charset="0"/>
            </a:endParaRPr>
          </a:p>
        </p:txBody>
      </p:sp>
      <p:sp>
        <p:nvSpPr>
          <p:cNvPr id="4" name="Shape 2"/>
          <p:cNvSpPr/>
          <p:nvPr/>
        </p:nvSpPr>
        <p:spPr>
          <a:xfrm>
            <a:off x="793790" y="3636407"/>
            <a:ext cx="510302" cy="510302"/>
          </a:xfrm>
          <a:prstGeom prst="roundRect">
            <a:avLst>
              <a:gd name="adj" fmla="val 40005"/>
            </a:avLst>
          </a:prstGeom>
          <a:solidFill>
            <a:srgbClr val="CFDBFC"/>
          </a:solidFill>
          <a:ln w="7620">
            <a:solidFill>
              <a:srgbClr val="B5C1E2"/>
            </a:solidFill>
            <a:prstDash val="solid"/>
          </a:ln>
          <a:effectLst>
            <a:outerShdw dist="20320" dir="2700000" algn="bl" rotWithShape="0">
              <a:srgbClr val="B5C1E2">
                <a:alpha val="100000"/>
              </a:srgbClr>
            </a:outerShdw>
          </a:effectLst>
        </p:spPr>
      </p:sp>
      <p:sp>
        <p:nvSpPr>
          <p:cNvPr id="5" name="Text 3"/>
          <p:cNvSpPr/>
          <p:nvPr/>
        </p:nvSpPr>
        <p:spPr>
          <a:xfrm>
            <a:off x="878860" y="3678912"/>
            <a:ext cx="340162" cy="425291"/>
          </a:xfrm>
          <a:prstGeom prst="rect">
            <a:avLst/>
          </a:prstGeom>
          <a:noFill/>
          <a:ln/>
        </p:spPr>
        <p:txBody>
          <a:bodyPr wrap="none" lIns="0" tIns="0" rIns="0" bIns="0" rtlCol="0" anchor="t"/>
          <a:lstStyle/>
          <a:p>
            <a:pPr marL="0" indent="0" algn="ctr">
              <a:lnSpc>
                <a:spcPts val="2650"/>
              </a:lnSpc>
              <a:buNone/>
            </a:pPr>
            <a:r>
              <a:rPr lang="en-US" sz="2650" dirty="0">
                <a:latin typeface="Times New Roman" panose="02020603050405020304" pitchFamily="18" charset="0"/>
                <a:ea typeface="Outfit Medium" pitchFamily="34" charset="-122"/>
                <a:cs typeface="Times New Roman" panose="02020603050405020304" pitchFamily="18" charset="0"/>
              </a:rPr>
              <a:t>1</a:t>
            </a:r>
            <a:endParaRPr lang="en-US" sz="2650" dirty="0">
              <a:latin typeface="Times New Roman" panose="02020603050405020304" pitchFamily="18" charset="0"/>
              <a:cs typeface="Times New Roman" panose="02020603050405020304" pitchFamily="18" charset="0"/>
            </a:endParaRPr>
          </a:p>
        </p:txBody>
      </p:sp>
      <p:sp>
        <p:nvSpPr>
          <p:cNvPr id="6" name="Text 4"/>
          <p:cNvSpPr/>
          <p:nvPr/>
        </p:nvSpPr>
        <p:spPr>
          <a:xfrm>
            <a:off x="1530906" y="3714274"/>
            <a:ext cx="3395901"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Kiểm Toán Dữ Liệu Định Kỳ</a:t>
            </a:r>
            <a:endParaRPr lang="en-US" sz="2200" dirty="0">
              <a:latin typeface="Times New Roman" panose="02020603050405020304" pitchFamily="18" charset="0"/>
              <a:cs typeface="Times New Roman" panose="02020603050405020304" pitchFamily="18" charset="0"/>
            </a:endParaRPr>
          </a:p>
        </p:txBody>
      </p:sp>
      <p:sp>
        <p:nvSpPr>
          <p:cNvPr id="7" name="Text 5"/>
          <p:cNvSpPr/>
          <p:nvPr/>
        </p:nvSpPr>
        <p:spPr>
          <a:xfrm>
            <a:off x="1530906" y="4204692"/>
            <a:ext cx="3421499" cy="1814513"/>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Tiến hành kiểm toán thường xuyên các bộ dữ liệu huấn luyện để phát hiện và loại bỏ các yếu tố thiên vị hoặc dữ liệu không đại diện.</a:t>
            </a:r>
            <a:endParaRPr lang="en-US" sz="1750" dirty="0">
              <a:latin typeface="Times New Roman" panose="02020603050405020304" pitchFamily="18" charset="0"/>
              <a:cs typeface="Times New Roman" panose="02020603050405020304" pitchFamily="18" charset="0"/>
            </a:endParaRPr>
          </a:p>
        </p:txBody>
      </p:sp>
      <p:sp>
        <p:nvSpPr>
          <p:cNvPr id="8" name="Shape 6"/>
          <p:cNvSpPr/>
          <p:nvPr/>
        </p:nvSpPr>
        <p:spPr>
          <a:xfrm>
            <a:off x="5235893" y="3636407"/>
            <a:ext cx="510302" cy="510302"/>
          </a:xfrm>
          <a:prstGeom prst="roundRect">
            <a:avLst>
              <a:gd name="adj" fmla="val 40005"/>
            </a:avLst>
          </a:prstGeom>
          <a:solidFill>
            <a:srgbClr val="CFDBFC"/>
          </a:solidFill>
          <a:ln w="7620">
            <a:solidFill>
              <a:srgbClr val="B5C1E2"/>
            </a:solidFill>
            <a:prstDash val="solid"/>
          </a:ln>
          <a:effectLst>
            <a:outerShdw dist="20320" dir="2700000" algn="bl" rotWithShape="0">
              <a:srgbClr val="B5C1E2">
                <a:alpha val="100000"/>
              </a:srgbClr>
            </a:outerShdw>
          </a:effectLst>
        </p:spPr>
      </p:sp>
      <p:sp>
        <p:nvSpPr>
          <p:cNvPr id="9" name="Text 7"/>
          <p:cNvSpPr/>
          <p:nvPr/>
        </p:nvSpPr>
        <p:spPr>
          <a:xfrm>
            <a:off x="5320963" y="3678912"/>
            <a:ext cx="340162" cy="425291"/>
          </a:xfrm>
          <a:prstGeom prst="rect">
            <a:avLst/>
          </a:prstGeom>
          <a:noFill/>
          <a:ln/>
        </p:spPr>
        <p:txBody>
          <a:bodyPr wrap="none" lIns="0" tIns="0" rIns="0" bIns="0" rtlCol="0" anchor="t"/>
          <a:lstStyle/>
          <a:p>
            <a:pPr marL="0" indent="0" algn="ctr">
              <a:lnSpc>
                <a:spcPts val="2650"/>
              </a:lnSpc>
              <a:buNone/>
            </a:pPr>
            <a:r>
              <a:rPr lang="en-US" sz="2650" dirty="0">
                <a:latin typeface="Times New Roman" panose="02020603050405020304" pitchFamily="18" charset="0"/>
                <a:ea typeface="Outfit Medium" pitchFamily="34" charset="-122"/>
                <a:cs typeface="Times New Roman" panose="02020603050405020304" pitchFamily="18" charset="0"/>
              </a:rPr>
              <a:t>2</a:t>
            </a:r>
            <a:endParaRPr lang="en-US" sz="2650" dirty="0">
              <a:latin typeface="Times New Roman" panose="02020603050405020304" pitchFamily="18" charset="0"/>
              <a:cs typeface="Times New Roman" panose="02020603050405020304" pitchFamily="18" charset="0"/>
            </a:endParaRPr>
          </a:p>
        </p:txBody>
      </p:sp>
      <p:sp>
        <p:nvSpPr>
          <p:cNvPr id="10" name="Text 8"/>
          <p:cNvSpPr/>
          <p:nvPr/>
        </p:nvSpPr>
        <p:spPr>
          <a:xfrm>
            <a:off x="5973008" y="3714274"/>
            <a:ext cx="3421499" cy="708660"/>
          </a:xfrm>
          <a:prstGeom prst="rect">
            <a:avLst/>
          </a:prstGeom>
          <a:noFill/>
          <a:ln/>
        </p:spPr>
        <p:txBody>
          <a:bodyPr wrap="squar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Sử Dụng Nguồn Án Lệ Đa Dạng</a:t>
            </a:r>
            <a:endParaRPr lang="en-US" sz="2200" dirty="0">
              <a:latin typeface="Times New Roman" panose="02020603050405020304" pitchFamily="18" charset="0"/>
              <a:cs typeface="Times New Roman" panose="02020603050405020304" pitchFamily="18" charset="0"/>
            </a:endParaRPr>
          </a:p>
        </p:txBody>
      </p:sp>
      <p:sp>
        <p:nvSpPr>
          <p:cNvPr id="11" name="Text 9"/>
          <p:cNvSpPr/>
          <p:nvPr/>
        </p:nvSpPr>
        <p:spPr>
          <a:xfrm>
            <a:off x="5973008" y="4559022"/>
            <a:ext cx="3421499" cy="217741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Ưu tiên sử dụng và kiểm chứng các gợi ý của AI dựa trên nguồn án lệ Việt Nam đa dạng, đặc biệt là các án lệ mới nhất (ví dụ: Án lệ 45/2023) để đảm bảo tính thời sự và công bằng.</a:t>
            </a:r>
            <a:endParaRPr lang="en-US" sz="1750" dirty="0">
              <a:latin typeface="Times New Roman" panose="02020603050405020304" pitchFamily="18" charset="0"/>
              <a:cs typeface="Times New Roman" panose="02020603050405020304" pitchFamily="18" charset="0"/>
            </a:endParaRPr>
          </a:p>
        </p:txBody>
      </p:sp>
      <p:sp>
        <p:nvSpPr>
          <p:cNvPr id="12" name="Shape 10"/>
          <p:cNvSpPr/>
          <p:nvPr/>
        </p:nvSpPr>
        <p:spPr>
          <a:xfrm>
            <a:off x="9677995" y="3636407"/>
            <a:ext cx="510302" cy="510302"/>
          </a:xfrm>
          <a:prstGeom prst="roundRect">
            <a:avLst>
              <a:gd name="adj" fmla="val 40005"/>
            </a:avLst>
          </a:prstGeom>
          <a:solidFill>
            <a:srgbClr val="CFDBFC"/>
          </a:solidFill>
          <a:ln w="7620">
            <a:solidFill>
              <a:srgbClr val="B5C1E2"/>
            </a:solidFill>
            <a:prstDash val="solid"/>
          </a:ln>
          <a:effectLst>
            <a:outerShdw dist="20320" dir="2700000" algn="bl" rotWithShape="0">
              <a:srgbClr val="B5C1E2">
                <a:alpha val="100000"/>
              </a:srgbClr>
            </a:outerShdw>
          </a:effectLst>
        </p:spPr>
      </p:sp>
      <p:sp>
        <p:nvSpPr>
          <p:cNvPr id="13" name="Text 11"/>
          <p:cNvSpPr/>
          <p:nvPr/>
        </p:nvSpPr>
        <p:spPr>
          <a:xfrm>
            <a:off x="9763065" y="3678912"/>
            <a:ext cx="340162" cy="425291"/>
          </a:xfrm>
          <a:prstGeom prst="rect">
            <a:avLst/>
          </a:prstGeom>
          <a:noFill/>
          <a:ln/>
        </p:spPr>
        <p:txBody>
          <a:bodyPr wrap="none" lIns="0" tIns="0" rIns="0" bIns="0" rtlCol="0" anchor="t"/>
          <a:lstStyle/>
          <a:p>
            <a:pPr marL="0" indent="0" algn="ctr">
              <a:lnSpc>
                <a:spcPts val="2650"/>
              </a:lnSpc>
              <a:buNone/>
            </a:pPr>
            <a:r>
              <a:rPr lang="en-US" sz="2650" dirty="0">
                <a:latin typeface="Times New Roman" panose="02020603050405020304" pitchFamily="18" charset="0"/>
                <a:ea typeface="Outfit Medium" pitchFamily="34" charset="-122"/>
                <a:cs typeface="Times New Roman" panose="02020603050405020304" pitchFamily="18" charset="0"/>
              </a:rPr>
              <a:t>3</a:t>
            </a:r>
            <a:endParaRPr lang="en-US" sz="2650" dirty="0">
              <a:latin typeface="Times New Roman" panose="02020603050405020304" pitchFamily="18" charset="0"/>
              <a:cs typeface="Times New Roman" panose="02020603050405020304" pitchFamily="18" charset="0"/>
            </a:endParaRPr>
          </a:p>
        </p:txBody>
      </p:sp>
      <p:sp>
        <p:nvSpPr>
          <p:cNvPr id="14" name="Text 12"/>
          <p:cNvSpPr/>
          <p:nvPr/>
        </p:nvSpPr>
        <p:spPr>
          <a:xfrm>
            <a:off x="10415111" y="3714274"/>
            <a:ext cx="2835235"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Ví Dụ Thực Thi Cụ Thể</a:t>
            </a:r>
            <a:endParaRPr lang="en-US" sz="2200" dirty="0">
              <a:latin typeface="Times New Roman" panose="02020603050405020304" pitchFamily="18" charset="0"/>
              <a:cs typeface="Times New Roman" panose="02020603050405020304" pitchFamily="18" charset="0"/>
            </a:endParaRPr>
          </a:p>
        </p:txBody>
      </p:sp>
      <p:sp>
        <p:nvSpPr>
          <p:cNvPr id="15" name="Text 13"/>
          <p:cNvSpPr/>
          <p:nvPr/>
        </p:nvSpPr>
        <p:spPr>
          <a:xfrm>
            <a:off x="10415111" y="4204692"/>
            <a:ext cx="3421499" cy="1814513"/>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Trong vụ bạo lực gia đình, nếu AI gợi ý "nam giới tái phạm cao", Thẩm phán phải kiểm chứng lại với các chứng cứ cụ thể của vụ án, không để bias chi phối.</a:t>
            </a:r>
            <a:endParaRPr lang="en-US" sz="1750" dirty="0">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8C074369-4783-4885-910A-98E587AD32C6}"/>
              </a:ext>
            </a:extLst>
          </p:cNvPr>
          <p:cNvPicPr>
            <a:picLocks noChangeAspect="1"/>
          </p:cNvPicPr>
          <p:nvPr/>
        </p:nvPicPr>
        <p:blipFill>
          <a:blip r:embed="rId3"/>
          <a:stretch>
            <a:fillRect/>
          </a:stretch>
        </p:blipFill>
        <p:spPr>
          <a:xfrm>
            <a:off x="12249448" y="7544464"/>
            <a:ext cx="2380952" cy="61904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701397"/>
            <a:ext cx="12364522" cy="566976"/>
          </a:xfrm>
          <a:prstGeom prst="rect">
            <a:avLst/>
          </a:prstGeom>
          <a:noFill/>
          <a:ln/>
        </p:spPr>
        <p:txBody>
          <a:bodyPr wrap="none" lIns="0" tIns="0" rIns="0" bIns="0" rtlCol="0" anchor="t"/>
          <a:lstStyle/>
          <a:p>
            <a:pPr marL="0" indent="0" algn="l">
              <a:lnSpc>
                <a:spcPts val="4450"/>
              </a:lnSpc>
              <a:buNone/>
            </a:pPr>
            <a:r>
              <a:rPr lang="en-US" sz="3550" dirty="0">
                <a:latin typeface="Times New Roman" panose="02020603050405020304" pitchFamily="18" charset="0"/>
                <a:ea typeface="Outfit Medium" pitchFamily="34" charset="-122"/>
                <a:cs typeface="Times New Roman" panose="02020603050405020304" pitchFamily="18" charset="0"/>
              </a:rPr>
              <a:t>Rủi Ro Vi Phạm Quyền Riêng Tư Và Bảo Vệ Dữ Liệu Đương Sự</a:t>
            </a:r>
            <a:endParaRPr lang="en-US" sz="3550" dirty="0">
              <a:latin typeface="Times New Roman" panose="02020603050405020304" pitchFamily="18" charset="0"/>
              <a:cs typeface="Times New Roman" panose="02020603050405020304" pitchFamily="18" charset="0"/>
            </a:endParaRPr>
          </a:p>
        </p:txBody>
      </p:sp>
      <p:pic>
        <p:nvPicPr>
          <p:cNvPr id="3" name="Image 0" descr="preencoded.png"/>
          <p:cNvPicPr>
            <a:picLocks noChangeAspect="1"/>
          </p:cNvPicPr>
          <p:nvPr/>
        </p:nvPicPr>
        <p:blipFill>
          <a:blip r:embed="rId3"/>
          <a:stretch>
            <a:fillRect/>
          </a:stretch>
        </p:blipFill>
        <p:spPr>
          <a:xfrm>
            <a:off x="793790" y="1744623"/>
            <a:ext cx="5579388" cy="5579388"/>
          </a:xfrm>
          <a:prstGeom prst="rect">
            <a:avLst/>
          </a:prstGeom>
        </p:spPr>
      </p:pic>
      <p:sp>
        <p:nvSpPr>
          <p:cNvPr id="4" name="Text 1"/>
          <p:cNvSpPr/>
          <p:nvPr/>
        </p:nvSpPr>
        <p:spPr>
          <a:xfrm>
            <a:off x="8218408" y="1703784"/>
            <a:ext cx="5625703" cy="870823"/>
          </a:xfrm>
          <a:prstGeom prst="rect">
            <a:avLst/>
          </a:prstGeom>
          <a:noFill/>
          <a:ln/>
        </p:spPr>
        <p:txBody>
          <a:bodyPr wrap="square" lIns="0" tIns="0" rIns="0" bIns="0" rtlCol="0" anchor="t"/>
          <a:lstStyle/>
          <a:p>
            <a:pPr marL="0" indent="0" algn="l">
              <a:lnSpc>
                <a:spcPts val="2250"/>
              </a:lnSpc>
              <a:buNone/>
            </a:pPr>
            <a:r>
              <a:rPr lang="en-US" sz="1400" dirty="0">
                <a:latin typeface="Times New Roman" panose="02020603050405020304" pitchFamily="18" charset="0"/>
                <a:ea typeface="IBM Plex Sans" pitchFamily="34" charset="-122"/>
                <a:cs typeface="Times New Roman" panose="02020603050405020304" pitchFamily="18" charset="0"/>
              </a:rPr>
              <a:t>Việc xử lý hàng loạt hồ sơ pháp lý chứa thông tin cá nhân nhạy cảm tiềm ẩn nguy cơ rò rỉ dữ liệu, vi phạm nghiêm trọng các quy định về bảo vệ dữ liệu cá nhân.</a:t>
            </a:r>
            <a:endParaRPr lang="en-US" sz="1400" dirty="0">
              <a:latin typeface="Times New Roman" panose="02020603050405020304" pitchFamily="18" charset="0"/>
              <a:cs typeface="Times New Roman" panose="02020603050405020304" pitchFamily="18" charset="0"/>
            </a:endParaRPr>
          </a:p>
        </p:txBody>
      </p:sp>
      <p:sp>
        <p:nvSpPr>
          <p:cNvPr id="5" name="Text 2"/>
          <p:cNvSpPr/>
          <p:nvPr/>
        </p:nvSpPr>
        <p:spPr>
          <a:xfrm>
            <a:off x="8490585" y="2778681"/>
            <a:ext cx="5353526" cy="870823"/>
          </a:xfrm>
          <a:prstGeom prst="rect">
            <a:avLst/>
          </a:prstGeom>
          <a:noFill/>
          <a:ln/>
        </p:spPr>
        <p:txBody>
          <a:bodyPr wrap="square" lIns="0" tIns="0" rIns="0" bIns="0" rtlCol="0" anchor="t"/>
          <a:lstStyle/>
          <a:p>
            <a:pPr marL="0" indent="0" algn="l">
              <a:lnSpc>
                <a:spcPts val="2250"/>
              </a:lnSpc>
              <a:buNone/>
            </a:pPr>
            <a:r>
              <a:rPr lang="en-US" sz="1400" dirty="0">
                <a:latin typeface="Times New Roman" panose="02020603050405020304" pitchFamily="18" charset="0"/>
                <a:ea typeface="IBM Plex Sans" pitchFamily="34" charset="-122"/>
                <a:cs typeface="Times New Roman" panose="02020603050405020304" pitchFamily="18" charset="0"/>
              </a:rPr>
              <a:t>Rủi ro lộ dữ liệu cá nhân qua quá trình xử lý hồ sơ vi phạm Nghị định 13/2023/NĐ-CP và ảnh hưởng đến quyền được bảo vệ bí mật thông tin theo Luật Tố tụng.</a:t>
            </a:r>
            <a:endParaRPr lang="en-US" sz="1400" dirty="0">
              <a:latin typeface="Times New Roman" panose="02020603050405020304" pitchFamily="18" charset="0"/>
              <a:cs typeface="Times New Roman" panose="02020603050405020304" pitchFamily="18" charset="0"/>
            </a:endParaRPr>
          </a:p>
        </p:txBody>
      </p:sp>
      <p:sp>
        <p:nvSpPr>
          <p:cNvPr id="6" name="Shape 3"/>
          <p:cNvSpPr/>
          <p:nvPr/>
        </p:nvSpPr>
        <p:spPr>
          <a:xfrm>
            <a:off x="8218408" y="2778681"/>
            <a:ext cx="22860" cy="870823"/>
          </a:xfrm>
          <a:prstGeom prst="rect">
            <a:avLst/>
          </a:prstGeom>
          <a:solidFill>
            <a:srgbClr val="A2B9F9"/>
          </a:solidFill>
          <a:ln/>
        </p:spPr>
      </p:sp>
      <p:sp>
        <p:nvSpPr>
          <p:cNvPr id="7" name="Text 4"/>
          <p:cNvSpPr/>
          <p:nvPr/>
        </p:nvSpPr>
        <p:spPr>
          <a:xfrm>
            <a:off x="8218408" y="3853577"/>
            <a:ext cx="2721888" cy="340162"/>
          </a:xfrm>
          <a:prstGeom prst="rect">
            <a:avLst/>
          </a:prstGeom>
          <a:noFill/>
          <a:ln/>
        </p:spPr>
        <p:txBody>
          <a:bodyPr wrap="none" lIns="0" tIns="0" rIns="0" bIns="0" rtlCol="0" anchor="t"/>
          <a:lstStyle/>
          <a:p>
            <a:pPr marL="0" indent="0" algn="l">
              <a:lnSpc>
                <a:spcPts val="2650"/>
              </a:lnSpc>
              <a:buNone/>
            </a:pPr>
            <a:r>
              <a:rPr lang="en-US" sz="2100" dirty="0">
                <a:latin typeface="Times New Roman" panose="02020603050405020304" pitchFamily="18" charset="0"/>
                <a:ea typeface="Outfit Medium" pitchFamily="34" charset="-122"/>
                <a:cs typeface="Times New Roman" panose="02020603050405020304" pitchFamily="18" charset="0"/>
              </a:rPr>
              <a:t>Nguyên Tắc Bảo Vệ</a:t>
            </a:r>
            <a:endParaRPr lang="en-US" sz="2100" dirty="0">
              <a:latin typeface="Times New Roman" panose="02020603050405020304" pitchFamily="18" charset="0"/>
              <a:cs typeface="Times New Roman" panose="02020603050405020304" pitchFamily="18" charset="0"/>
            </a:endParaRPr>
          </a:p>
        </p:txBody>
      </p:sp>
      <p:sp>
        <p:nvSpPr>
          <p:cNvPr id="8" name="Text 5"/>
          <p:cNvSpPr/>
          <p:nvPr/>
        </p:nvSpPr>
        <p:spPr>
          <a:xfrm>
            <a:off x="8218408" y="4375190"/>
            <a:ext cx="5625703"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latin typeface="Times New Roman" panose="02020603050405020304" pitchFamily="18" charset="0"/>
                <a:ea typeface="IBM Plex Sans" pitchFamily="34" charset="-122"/>
                <a:cs typeface="Times New Roman" panose="02020603050405020304" pitchFamily="18" charset="0"/>
              </a:rPr>
              <a:t>Mã hóa end-to-end (Đầu cuối).</a:t>
            </a:r>
            <a:endParaRPr lang="en-US" sz="1400" dirty="0">
              <a:latin typeface="Times New Roman" panose="02020603050405020304" pitchFamily="18" charset="0"/>
              <a:cs typeface="Times New Roman" panose="02020603050405020304" pitchFamily="18" charset="0"/>
            </a:endParaRPr>
          </a:p>
        </p:txBody>
      </p:sp>
      <p:sp>
        <p:nvSpPr>
          <p:cNvPr id="9" name="Text 6"/>
          <p:cNvSpPr/>
          <p:nvPr/>
        </p:nvSpPr>
        <p:spPr>
          <a:xfrm>
            <a:off x="8218408" y="4728924"/>
            <a:ext cx="5625703"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latin typeface="Times New Roman" panose="02020603050405020304" pitchFamily="18" charset="0"/>
                <a:ea typeface="IBM Plex Sans" pitchFamily="34" charset="-122"/>
                <a:cs typeface="Times New Roman" panose="02020603050405020304" pitchFamily="18" charset="0"/>
              </a:rPr>
              <a:t>Ưu tiên sử dụng AI nội bộ (On-premise).</a:t>
            </a:r>
            <a:endParaRPr lang="en-US" sz="1400" dirty="0">
              <a:latin typeface="Times New Roman" panose="02020603050405020304" pitchFamily="18" charset="0"/>
              <a:cs typeface="Times New Roman" panose="02020603050405020304" pitchFamily="18" charset="0"/>
            </a:endParaRPr>
          </a:p>
        </p:txBody>
      </p:sp>
      <p:sp>
        <p:nvSpPr>
          <p:cNvPr id="10" name="Text 7"/>
          <p:cNvSpPr/>
          <p:nvPr/>
        </p:nvSpPr>
        <p:spPr>
          <a:xfrm>
            <a:off x="8218408" y="5082659"/>
            <a:ext cx="5625703"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latin typeface="Times New Roman" panose="02020603050405020304" pitchFamily="18" charset="0"/>
                <a:ea typeface="IBM Plex Sans" pitchFamily="34" charset="-122"/>
                <a:cs typeface="Times New Roman" panose="02020603050405020304" pitchFamily="18" charset="0"/>
              </a:rPr>
              <a:t>Xóa dữ liệu nhạy cảm sau khi xử lý vụ án.</a:t>
            </a:r>
            <a:endParaRPr lang="en-US" sz="1400"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D8C5019E-9318-4CA7-ADA8-6F84A8A56E3F}"/>
              </a:ext>
            </a:extLst>
          </p:cNvPr>
          <p:cNvPicPr>
            <a:picLocks noChangeAspect="1"/>
          </p:cNvPicPr>
          <p:nvPr/>
        </p:nvPicPr>
        <p:blipFill>
          <a:blip r:embed="rId4"/>
          <a:stretch>
            <a:fillRect/>
          </a:stretch>
        </p:blipFill>
        <p:spPr>
          <a:xfrm>
            <a:off x="12249448" y="7544464"/>
            <a:ext cx="2380952" cy="61904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722358"/>
            <a:ext cx="11873865" cy="708779"/>
          </a:xfrm>
          <a:prstGeom prst="rect">
            <a:avLst/>
          </a:prstGeom>
          <a:noFill/>
          <a:ln/>
        </p:spPr>
        <p:txBody>
          <a:bodyPr wrap="non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Thực Hành Phi Định Danh Hóa Dữ Liệu Tố Tụng</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2884765"/>
            <a:ext cx="13042821"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Để bảo vệ tuyệt đối dữ liệu đương sự, việc áp dụng phi định danh hóa và xử lý cục bộ là bắt buộc, đặc biệt đối với các vụ án dân sự và hành chính phức tạp.</a:t>
            </a:r>
            <a:endParaRPr lang="en-US" sz="1750"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793790" y="3865721"/>
            <a:ext cx="226814" cy="283488"/>
          </a:xfrm>
          <a:prstGeom prst="rect">
            <a:avLst/>
          </a:prstGeom>
        </p:spPr>
      </p:pic>
      <p:sp>
        <p:nvSpPr>
          <p:cNvPr id="5" name="Shape 2"/>
          <p:cNvSpPr/>
          <p:nvPr/>
        </p:nvSpPr>
        <p:spPr>
          <a:xfrm>
            <a:off x="793790" y="4220766"/>
            <a:ext cx="4196358" cy="30480"/>
          </a:xfrm>
          <a:prstGeom prst="rect">
            <a:avLst/>
          </a:prstGeom>
          <a:solidFill>
            <a:srgbClr val="A2B9F9"/>
          </a:solidFill>
          <a:ln/>
        </p:spPr>
      </p:sp>
      <p:sp>
        <p:nvSpPr>
          <p:cNvPr id="6" name="Text 3"/>
          <p:cNvSpPr/>
          <p:nvPr/>
        </p:nvSpPr>
        <p:spPr>
          <a:xfrm>
            <a:off x="793790" y="4395073"/>
            <a:ext cx="3587829"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Tổng Hợp Hồ Sơ Tranh Chấp</a:t>
            </a:r>
            <a:endParaRPr lang="en-US" sz="2200" dirty="0">
              <a:latin typeface="Times New Roman" panose="02020603050405020304" pitchFamily="18" charset="0"/>
              <a:cs typeface="Times New Roman" panose="02020603050405020304" pitchFamily="18" charset="0"/>
            </a:endParaRPr>
          </a:p>
        </p:txBody>
      </p:sp>
      <p:sp>
        <p:nvSpPr>
          <p:cNvPr id="7" name="Text 4"/>
          <p:cNvSpPr/>
          <p:nvPr/>
        </p:nvSpPr>
        <p:spPr>
          <a:xfrm>
            <a:off x="793790" y="4885492"/>
            <a:ext cx="4196358" cy="1451610"/>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Khi tổng hợp hồ sơ tranh chấp đất đai, thông tin cá nhân (tên, địa chỉ) cần được chuyển thành định danh chung như </a:t>
            </a:r>
            <a:r>
              <a:rPr lang="en-US" sz="1750" b="1" dirty="0">
                <a:latin typeface="Times New Roman" panose="02020603050405020304" pitchFamily="18" charset="0"/>
                <a:ea typeface="IBM Plex Sans" pitchFamily="34" charset="-122"/>
                <a:cs typeface="Times New Roman" panose="02020603050405020304" pitchFamily="18" charset="0"/>
              </a:rPr>
              <a:t>"Đương sự A tại Tỉnh B"</a:t>
            </a:r>
            <a:r>
              <a:rPr lang="en-US" sz="1750" dirty="0">
                <a:latin typeface="Times New Roman" panose="02020603050405020304" pitchFamily="18" charset="0"/>
                <a:ea typeface="IBM Plex Sans" pitchFamily="34" charset="-122"/>
                <a:cs typeface="Times New Roman" panose="02020603050405020304" pitchFamily="18" charset="0"/>
              </a:rPr>
              <a:t>.</a:t>
            </a:r>
            <a:endParaRPr lang="en-US" sz="1750" dirty="0">
              <a:latin typeface="Times New Roman" panose="02020603050405020304" pitchFamily="18" charset="0"/>
              <a:cs typeface="Times New Roman" panose="02020603050405020304" pitchFamily="18" charset="0"/>
            </a:endParaRPr>
          </a:p>
        </p:txBody>
      </p:sp>
      <p:pic>
        <p:nvPicPr>
          <p:cNvPr id="8" name="Image 1" descr="preencoded.png"/>
          <p:cNvPicPr>
            <a:picLocks noChangeAspect="1"/>
          </p:cNvPicPr>
          <p:nvPr/>
        </p:nvPicPr>
        <p:blipFill>
          <a:blip r:embed="rId4"/>
          <a:stretch>
            <a:fillRect/>
          </a:stretch>
        </p:blipFill>
        <p:spPr>
          <a:xfrm>
            <a:off x="5216962" y="3865721"/>
            <a:ext cx="226814" cy="283488"/>
          </a:xfrm>
          <a:prstGeom prst="rect">
            <a:avLst/>
          </a:prstGeom>
        </p:spPr>
      </p:pic>
      <p:sp>
        <p:nvSpPr>
          <p:cNvPr id="9" name="Shape 5"/>
          <p:cNvSpPr/>
          <p:nvPr/>
        </p:nvSpPr>
        <p:spPr>
          <a:xfrm>
            <a:off x="5216962" y="4220766"/>
            <a:ext cx="4196358" cy="30480"/>
          </a:xfrm>
          <a:prstGeom prst="rect">
            <a:avLst/>
          </a:prstGeom>
          <a:solidFill>
            <a:srgbClr val="A2B9F9"/>
          </a:solidFill>
          <a:ln/>
        </p:spPr>
      </p:sp>
      <p:sp>
        <p:nvSpPr>
          <p:cNvPr id="10" name="Text 6"/>
          <p:cNvSpPr/>
          <p:nvPr/>
        </p:nvSpPr>
        <p:spPr>
          <a:xfrm>
            <a:off x="5216962" y="4395073"/>
            <a:ext cx="3301960"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Xử Lý Cục Bộ (VINABASE)</a:t>
            </a:r>
            <a:endParaRPr lang="en-US" sz="2200" dirty="0">
              <a:latin typeface="Times New Roman" panose="02020603050405020304" pitchFamily="18" charset="0"/>
              <a:cs typeface="Times New Roman" panose="02020603050405020304" pitchFamily="18" charset="0"/>
            </a:endParaRPr>
          </a:p>
        </p:txBody>
      </p:sp>
      <p:sp>
        <p:nvSpPr>
          <p:cNvPr id="11" name="Text 7"/>
          <p:cNvSpPr/>
          <p:nvPr/>
        </p:nvSpPr>
        <p:spPr>
          <a:xfrm>
            <a:off x="5216962" y="4885492"/>
            <a:ext cx="4196358" cy="1451610"/>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Thực hiện phân tích AI trên các hệ thống nội bộ, cục bộ (ví dụ: VINABASE) thay vì các nền tảng đám mây công cộng, giảm thiểu rủi ro tấn công mạng.</a:t>
            </a:r>
            <a:endParaRPr lang="en-US" sz="1750" dirty="0">
              <a:latin typeface="Times New Roman" panose="02020603050405020304" pitchFamily="18" charset="0"/>
              <a:cs typeface="Times New Roman" panose="02020603050405020304" pitchFamily="18" charset="0"/>
            </a:endParaRPr>
          </a:p>
        </p:txBody>
      </p:sp>
      <p:pic>
        <p:nvPicPr>
          <p:cNvPr id="12" name="Image 2" descr="preencoded.png"/>
          <p:cNvPicPr>
            <a:picLocks noChangeAspect="1"/>
          </p:cNvPicPr>
          <p:nvPr/>
        </p:nvPicPr>
        <p:blipFill>
          <a:blip r:embed="rId5"/>
          <a:stretch>
            <a:fillRect/>
          </a:stretch>
        </p:blipFill>
        <p:spPr>
          <a:xfrm>
            <a:off x="9640133" y="3865721"/>
            <a:ext cx="226814" cy="283488"/>
          </a:xfrm>
          <a:prstGeom prst="rect">
            <a:avLst/>
          </a:prstGeom>
        </p:spPr>
      </p:pic>
      <p:sp>
        <p:nvSpPr>
          <p:cNvPr id="13" name="Shape 8"/>
          <p:cNvSpPr/>
          <p:nvPr/>
        </p:nvSpPr>
        <p:spPr>
          <a:xfrm>
            <a:off x="9640133" y="4220766"/>
            <a:ext cx="4196358" cy="30480"/>
          </a:xfrm>
          <a:prstGeom prst="rect">
            <a:avLst/>
          </a:prstGeom>
          <a:solidFill>
            <a:srgbClr val="A2B9F9"/>
          </a:solidFill>
          <a:ln/>
        </p:spPr>
      </p:sp>
      <p:sp>
        <p:nvSpPr>
          <p:cNvPr id="14" name="Text 9"/>
          <p:cNvSpPr/>
          <p:nvPr/>
        </p:nvSpPr>
        <p:spPr>
          <a:xfrm>
            <a:off x="9640133" y="4395073"/>
            <a:ext cx="2835235"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Xóa Bỏ Log Dữ Liệu</a:t>
            </a:r>
            <a:endParaRPr lang="en-US" sz="2200" dirty="0">
              <a:latin typeface="Times New Roman" panose="02020603050405020304" pitchFamily="18" charset="0"/>
              <a:cs typeface="Times New Roman" panose="02020603050405020304" pitchFamily="18" charset="0"/>
            </a:endParaRPr>
          </a:p>
        </p:txBody>
      </p:sp>
      <p:sp>
        <p:nvSpPr>
          <p:cNvPr id="15" name="Text 10"/>
          <p:cNvSpPr/>
          <p:nvPr/>
        </p:nvSpPr>
        <p:spPr>
          <a:xfrm>
            <a:off x="9640133" y="4885492"/>
            <a:ext cx="4196358" cy="1451610"/>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Sau khi bản án được xác nhận và lưu trữ theo quy định, các log xử lý chi tiết (chứa dữ liệu gốc) phải được xóa bỏ hoàn toàn khỏi hệ thống AI để tránh rò rỉ.</a:t>
            </a:r>
            <a:endParaRPr lang="en-US" sz="1750" dirty="0">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9CCCC840-4603-4720-A7D2-E5CD270BCDB3}"/>
              </a:ext>
            </a:extLst>
          </p:cNvPr>
          <p:cNvPicPr>
            <a:picLocks noChangeAspect="1"/>
          </p:cNvPicPr>
          <p:nvPr/>
        </p:nvPicPr>
        <p:blipFill>
          <a:blip r:embed="rId6"/>
          <a:stretch>
            <a:fillRect/>
          </a:stretch>
        </p:blipFill>
        <p:spPr>
          <a:xfrm>
            <a:off x="12249448" y="7544464"/>
            <a:ext cx="2380952" cy="61904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80098" y="881420"/>
            <a:ext cx="12860060" cy="626864"/>
          </a:xfrm>
          <a:prstGeom prst="rect">
            <a:avLst/>
          </a:prstGeom>
          <a:noFill/>
          <a:ln/>
        </p:spPr>
        <p:txBody>
          <a:bodyPr wrap="none" lIns="0" tIns="0" rIns="0" bIns="0" rtlCol="0" anchor="t"/>
          <a:lstStyle/>
          <a:p>
            <a:pPr marL="0" indent="0" algn="l">
              <a:lnSpc>
                <a:spcPts val="4900"/>
              </a:lnSpc>
              <a:buNone/>
            </a:pPr>
            <a:r>
              <a:rPr lang="en-US" sz="3900" dirty="0">
                <a:latin typeface="Times New Roman" panose="02020603050405020304" pitchFamily="18" charset="0"/>
                <a:ea typeface="Outfit Medium" pitchFamily="34" charset="-122"/>
                <a:cs typeface="Times New Roman" panose="02020603050405020304" pitchFamily="18" charset="0"/>
              </a:rPr>
              <a:t>Rủi Ro Sai Sót Kỹ Thuật Và Thiếu Minh Bạch (Hallucination)</a:t>
            </a:r>
            <a:endParaRPr lang="en-US" sz="3900" dirty="0">
              <a:latin typeface="Times New Roman" panose="02020603050405020304" pitchFamily="18" charset="0"/>
              <a:cs typeface="Times New Roman" panose="02020603050405020304" pitchFamily="18" charset="0"/>
            </a:endParaRPr>
          </a:p>
        </p:txBody>
      </p:sp>
      <p:sp>
        <p:nvSpPr>
          <p:cNvPr id="3" name="Text 1"/>
          <p:cNvSpPr/>
          <p:nvPr/>
        </p:nvSpPr>
        <p:spPr>
          <a:xfrm>
            <a:off x="780098" y="1909405"/>
            <a:ext cx="13070205" cy="320992"/>
          </a:xfrm>
          <a:prstGeom prst="rect">
            <a:avLst/>
          </a:prstGeom>
          <a:noFill/>
          <a:ln/>
        </p:spPr>
        <p:txBody>
          <a:bodyPr wrap="none" lIns="0" tIns="0" rIns="0" bIns="0" rtlCol="0" anchor="t"/>
          <a:lstStyle/>
          <a:p>
            <a:pPr marL="0" indent="0" algn="l">
              <a:lnSpc>
                <a:spcPts val="2500"/>
              </a:lnSpc>
              <a:buNone/>
            </a:pPr>
            <a:r>
              <a:rPr lang="en-US" sz="1550" dirty="0">
                <a:latin typeface="Times New Roman" panose="02020603050405020304" pitchFamily="18" charset="0"/>
                <a:ea typeface="IBM Plex Sans" pitchFamily="34" charset="-122"/>
                <a:cs typeface="Times New Roman" panose="02020603050405020304" pitchFamily="18" charset="0"/>
              </a:rPr>
              <a:t>Hiện tượng "hallucinate" (sáng tạo thông tin giả) của AI là một thách thức lớn trong pháp lý, nơi tính chính xác và minh bạch là tối quan trọng.</a:t>
            </a:r>
            <a:endParaRPr lang="en-US" sz="1550"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780098" y="2681645"/>
            <a:ext cx="4440912" cy="4440912"/>
          </a:xfrm>
          <a:prstGeom prst="rect">
            <a:avLst/>
          </a:prstGeom>
        </p:spPr>
      </p:pic>
      <p:sp>
        <p:nvSpPr>
          <p:cNvPr id="5" name="Text 2"/>
          <p:cNvSpPr/>
          <p:nvPr/>
        </p:nvSpPr>
        <p:spPr>
          <a:xfrm>
            <a:off x="6211491" y="2656523"/>
            <a:ext cx="3883938" cy="375999"/>
          </a:xfrm>
          <a:prstGeom prst="rect">
            <a:avLst/>
          </a:prstGeom>
          <a:noFill/>
          <a:ln/>
        </p:spPr>
        <p:txBody>
          <a:bodyPr wrap="none" lIns="0" tIns="0" rIns="0" bIns="0" rtlCol="0" anchor="t"/>
          <a:lstStyle/>
          <a:p>
            <a:pPr marL="0" indent="0" algn="l">
              <a:lnSpc>
                <a:spcPts val="2950"/>
              </a:lnSpc>
              <a:buNone/>
            </a:pPr>
            <a:r>
              <a:rPr lang="en-US" sz="2350" dirty="0">
                <a:latin typeface="Times New Roman" panose="02020603050405020304" pitchFamily="18" charset="0"/>
                <a:ea typeface="Outfit Medium" pitchFamily="34" charset="-122"/>
                <a:cs typeface="Times New Roman" panose="02020603050405020304" pitchFamily="18" charset="0"/>
              </a:rPr>
              <a:t>Sai Sót Kỹ Thuật Gây Oan Sai</a:t>
            </a:r>
            <a:endParaRPr lang="en-US" sz="2350" dirty="0">
              <a:latin typeface="Times New Roman" panose="02020603050405020304" pitchFamily="18" charset="0"/>
              <a:cs typeface="Times New Roman" panose="02020603050405020304" pitchFamily="18" charset="0"/>
            </a:endParaRPr>
          </a:p>
        </p:txBody>
      </p:sp>
      <p:sp>
        <p:nvSpPr>
          <p:cNvPr id="6" name="Text 3"/>
          <p:cNvSpPr/>
          <p:nvPr/>
        </p:nvSpPr>
        <p:spPr>
          <a:xfrm>
            <a:off x="6211491" y="3233023"/>
            <a:ext cx="7646313" cy="962978"/>
          </a:xfrm>
          <a:prstGeom prst="rect">
            <a:avLst/>
          </a:prstGeom>
          <a:noFill/>
          <a:ln/>
        </p:spPr>
        <p:txBody>
          <a:bodyPr wrap="square" lIns="0" tIns="0" rIns="0" bIns="0" rtlCol="0" anchor="t"/>
          <a:lstStyle/>
          <a:p>
            <a:pPr marL="0" indent="0" algn="l">
              <a:lnSpc>
                <a:spcPts val="2500"/>
              </a:lnSpc>
              <a:buNone/>
            </a:pPr>
            <a:r>
              <a:rPr lang="en-US" sz="1550" dirty="0">
                <a:latin typeface="Times New Roman" panose="02020603050405020304" pitchFamily="18" charset="0"/>
                <a:ea typeface="IBM Plex Sans" pitchFamily="34" charset="-122"/>
                <a:cs typeface="Times New Roman" panose="02020603050405020304" pitchFamily="18" charset="0"/>
              </a:rPr>
              <a:t>Một lỗi nhỏ trong thuật toán, hoặc việc AI tự tạo ra thông tin (dẫn nguồn sai, trích dẫn sai luật) có thể dẫn đến hậu quả pháp lý nghiêm trọng như oan sai hoặc kéo dài quá trình xét xử.</a:t>
            </a:r>
            <a:endParaRPr lang="en-US" sz="1550" dirty="0">
              <a:latin typeface="Times New Roman" panose="02020603050405020304" pitchFamily="18" charset="0"/>
              <a:cs typeface="Times New Roman" panose="02020603050405020304" pitchFamily="18" charset="0"/>
            </a:endParaRPr>
          </a:p>
        </p:txBody>
      </p:sp>
      <p:sp>
        <p:nvSpPr>
          <p:cNvPr id="7" name="Text 4"/>
          <p:cNvSpPr/>
          <p:nvPr/>
        </p:nvSpPr>
        <p:spPr>
          <a:xfrm>
            <a:off x="6211491" y="4376499"/>
            <a:ext cx="7646313" cy="641985"/>
          </a:xfrm>
          <a:prstGeom prst="rect">
            <a:avLst/>
          </a:prstGeom>
          <a:noFill/>
          <a:ln/>
        </p:spPr>
        <p:txBody>
          <a:bodyPr wrap="square" lIns="0" tIns="0" rIns="0" bIns="0" rtlCol="0" anchor="t"/>
          <a:lstStyle/>
          <a:p>
            <a:pPr marL="0" indent="0" algn="l">
              <a:lnSpc>
                <a:spcPts val="2500"/>
              </a:lnSpc>
              <a:buNone/>
            </a:pPr>
            <a:r>
              <a:rPr lang="en-US" sz="1550" dirty="0">
                <a:latin typeface="Times New Roman" panose="02020603050405020304" pitchFamily="18" charset="0"/>
                <a:ea typeface="IBM Plex Sans" pitchFamily="34" charset="-122"/>
                <a:cs typeface="Times New Roman" panose="02020603050405020304" pitchFamily="18" charset="0"/>
              </a:rPr>
              <a:t>Điều này vi phạm nguyên tắc quyền được xét xử công bằng, được quy định tại Điều 31 Hiến pháp.</a:t>
            </a:r>
            <a:endParaRPr lang="en-US" sz="1550" dirty="0">
              <a:latin typeface="Times New Roman" panose="02020603050405020304" pitchFamily="18" charset="0"/>
              <a:cs typeface="Times New Roman" panose="02020603050405020304" pitchFamily="18" charset="0"/>
            </a:endParaRPr>
          </a:p>
        </p:txBody>
      </p:sp>
      <p:sp>
        <p:nvSpPr>
          <p:cNvPr id="8" name="Shape 5"/>
          <p:cNvSpPr/>
          <p:nvPr/>
        </p:nvSpPr>
        <p:spPr>
          <a:xfrm>
            <a:off x="6211491" y="5244108"/>
            <a:ext cx="7646313" cy="1173361"/>
          </a:xfrm>
          <a:prstGeom prst="roundRect">
            <a:avLst>
              <a:gd name="adj" fmla="val 15388"/>
            </a:avLst>
          </a:prstGeom>
          <a:solidFill>
            <a:srgbClr val="B7C9FA"/>
          </a:solidFill>
          <a:ln/>
        </p:spPr>
      </p:sp>
      <p:pic>
        <p:nvPicPr>
          <p:cNvPr id="9" name="Image 1" descr="preencoded.png"/>
          <p:cNvPicPr>
            <a:picLocks noChangeAspect="1"/>
          </p:cNvPicPr>
          <p:nvPr/>
        </p:nvPicPr>
        <p:blipFill>
          <a:blip r:embed="rId4"/>
          <a:stretch>
            <a:fillRect/>
          </a:stretch>
        </p:blipFill>
        <p:spPr>
          <a:xfrm>
            <a:off x="6411992" y="5555456"/>
            <a:ext cx="250746" cy="200501"/>
          </a:xfrm>
          <a:prstGeom prst="rect">
            <a:avLst/>
          </a:prstGeom>
        </p:spPr>
      </p:pic>
      <p:sp>
        <p:nvSpPr>
          <p:cNvPr id="10" name="Text 6"/>
          <p:cNvSpPr/>
          <p:nvPr/>
        </p:nvSpPr>
        <p:spPr>
          <a:xfrm>
            <a:off x="6863239" y="5494734"/>
            <a:ext cx="6794063" cy="641985"/>
          </a:xfrm>
          <a:prstGeom prst="rect">
            <a:avLst/>
          </a:prstGeom>
          <a:noFill/>
          <a:ln/>
        </p:spPr>
        <p:txBody>
          <a:bodyPr wrap="square" lIns="0" tIns="0" rIns="0" bIns="0" rtlCol="0" anchor="t"/>
          <a:lstStyle/>
          <a:p>
            <a:pPr marL="0" indent="0" algn="l">
              <a:lnSpc>
                <a:spcPts val="2500"/>
              </a:lnSpc>
              <a:buNone/>
            </a:pPr>
            <a:r>
              <a:rPr lang="en-US" sz="1550" dirty="0">
                <a:latin typeface="Times New Roman" panose="02020603050405020304" pitchFamily="18" charset="0"/>
                <a:ea typeface="IBM Plex Sans" pitchFamily="34" charset="-122"/>
                <a:cs typeface="Times New Roman" panose="02020603050405020304" pitchFamily="18" charset="0"/>
              </a:rPr>
              <a:t>Ví dụ: AI soạn bản án hợp đồng và trích dẫn </a:t>
            </a:r>
            <a:r>
              <a:rPr lang="en-US" sz="1550" b="1" dirty="0">
                <a:latin typeface="Times New Roman" panose="02020603050405020304" pitchFamily="18" charset="0"/>
                <a:ea typeface="IBM Plex Sans" pitchFamily="34" charset="-122"/>
                <a:cs typeface="Times New Roman" panose="02020603050405020304" pitchFamily="18" charset="0"/>
              </a:rPr>
              <a:t>sai điều khoản</a:t>
            </a:r>
            <a:r>
              <a:rPr lang="en-US" sz="1550" dirty="0">
                <a:latin typeface="Times New Roman" panose="02020603050405020304" pitchFamily="18" charset="0"/>
                <a:ea typeface="IBM Plex Sans" pitchFamily="34" charset="-122"/>
                <a:cs typeface="Times New Roman" panose="02020603050405020304" pitchFamily="18" charset="0"/>
              </a:rPr>
              <a:t> (ví dụ: Điều 428 thay vì Điều 418 Bộ luật Dân sự), đòi hỏi sự kiểm tra gắt gao của con người.</a:t>
            </a:r>
            <a:endParaRPr lang="en-US" sz="1550"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F106D77A-B46E-478E-B991-EA972FF53BB3}"/>
              </a:ext>
            </a:extLst>
          </p:cNvPr>
          <p:cNvPicPr>
            <a:picLocks noChangeAspect="1"/>
          </p:cNvPicPr>
          <p:nvPr/>
        </p:nvPicPr>
        <p:blipFill>
          <a:blip r:embed="rId5"/>
          <a:stretch>
            <a:fillRect/>
          </a:stretch>
        </p:blipFill>
        <p:spPr>
          <a:xfrm>
            <a:off x="12249448" y="7544464"/>
            <a:ext cx="2380952" cy="61904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54273"/>
            <a:ext cx="13042821" cy="1204913"/>
          </a:xfrm>
          <a:prstGeom prst="rect">
            <a:avLst/>
          </a:prstGeom>
          <a:noFill/>
          <a:ln/>
        </p:spPr>
        <p:txBody>
          <a:bodyPr wrap="square" lIns="0" tIns="0" rIns="0" bIns="0" rtlCol="0" anchor="t"/>
          <a:lstStyle/>
          <a:p>
            <a:pPr marL="0" indent="0" algn="l">
              <a:lnSpc>
                <a:spcPts val="4700"/>
              </a:lnSpc>
              <a:buNone/>
            </a:pPr>
            <a:r>
              <a:rPr lang="en-US" sz="3750" dirty="0">
                <a:latin typeface="Times New Roman" panose="02020603050405020304" pitchFamily="18" charset="0"/>
                <a:ea typeface="Outfit Medium" pitchFamily="34" charset="-122"/>
                <a:cs typeface="Times New Roman" panose="02020603050405020304" pitchFamily="18" charset="0"/>
              </a:rPr>
              <a:t>Giải Pháp: Minh Bạch Hóa (Explainable AI) Và Kiểm Chứng Kép</a:t>
            </a:r>
            <a:endParaRPr lang="en-US" sz="3750" dirty="0">
              <a:latin typeface="Times New Roman" panose="02020603050405020304" pitchFamily="18" charset="0"/>
              <a:cs typeface="Times New Roman" panose="02020603050405020304" pitchFamily="18" charset="0"/>
            </a:endParaRPr>
          </a:p>
        </p:txBody>
      </p:sp>
      <p:sp>
        <p:nvSpPr>
          <p:cNvPr id="3" name="Text 1"/>
          <p:cNvSpPr/>
          <p:nvPr/>
        </p:nvSpPr>
        <p:spPr>
          <a:xfrm>
            <a:off x="793790" y="2444710"/>
            <a:ext cx="13042821" cy="308372"/>
          </a:xfrm>
          <a:prstGeom prst="rect">
            <a:avLst/>
          </a:prstGeom>
          <a:noFill/>
          <a:ln/>
        </p:spPr>
        <p:txBody>
          <a:bodyPr wrap="none" lIns="0" tIns="0" rIns="0" bIns="0" rtlCol="0" anchor="t"/>
          <a:lstStyle/>
          <a:p>
            <a:pPr marL="0" indent="0" algn="l">
              <a:lnSpc>
                <a:spcPts val="2400"/>
              </a:lnSpc>
              <a:buNone/>
            </a:pPr>
            <a:r>
              <a:rPr lang="en-US" sz="1500" dirty="0">
                <a:latin typeface="Times New Roman" panose="02020603050405020304" pitchFamily="18" charset="0"/>
                <a:ea typeface="IBM Plex Sans" pitchFamily="34" charset="-122"/>
                <a:cs typeface="Times New Roman" panose="02020603050405020304" pitchFamily="18" charset="0"/>
              </a:rPr>
              <a:t>Tính minh bạch của các quyết định do AI hỗ trợ là nền tảng để duy trì niềm tin vào hệ thống tư pháp.</a:t>
            </a:r>
            <a:endParaRPr lang="en-US" sz="1500" dirty="0">
              <a:latin typeface="Times New Roman" panose="02020603050405020304" pitchFamily="18" charset="0"/>
              <a:cs typeface="Times New Roman" panose="02020603050405020304" pitchFamily="18" charset="0"/>
            </a:endParaRPr>
          </a:p>
        </p:txBody>
      </p:sp>
      <p:sp>
        <p:nvSpPr>
          <p:cNvPr id="4" name="Text 2"/>
          <p:cNvSpPr/>
          <p:nvPr/>
        </p:nvSpPr>
        <p:spPr>
          <a:xfrm>
            <a:off x="1979414" y="4238982"/>
            <a:ext cx="3010138" cy="301228"/>
          </a:xfrm>
          <a:prstGeom prst="rect">
            <a:avLst/>
          </a:prstGeom>
          <a:noFill/>
          <a:ln/>
        </p:spPr>
        <p:txBody>
          <a:bodyPr wrap="none" lIns="0" tIns="0" rIns="0" bIns="0" rtlCol="0" anchor="t"/>
          <a:lstStyle/>
          <a:p>
            <a:pPr marL="0" indent="0" algn="r">
              <a:lnSpc>
                <a:spcPts val="2350"/>
              </a:lnSpc>
              <a:buNone/>
            </a:pPr>
            <a:r>
              <a:rPr lang="en-US" sz="1850" dirty="0">
                <a:latin typeface="Times New Roman" panose="02020603050405020304" pitchFamily="18" charset="0"/>
                <a:ea typeface="Outfit Medium" pitchFamily="34" charset="-122"/>
                <a:cs typeface="Times New Roman" panose="02020603050405020304" pitchFamily="18" charset="0"/>
              </a:rPr>
              <a:t>Yêu Cầu Explainable AI (XAI)</a:t>
            </a:r>
            <a:endParaRPr lang="en-US" sz="1850" dirty="0">
              <a:latin typeface="Times New Roman" panose="02020603050405020304" pitchFamily="18" charset="0"/>
              <a:cs typeface="Times New Roman" panose="02020603050405020304" pitchFamily="18" charset="0"/>
            </a:endParaRPr>
          </a:p>
        </p:txBody>
      </p:sp>
      <p:sp>
        <p:nvSpPr>
          <p:cNvPr id="5" name="Text 3"/>
          <p:cNvSpPr/>
          <p:nvPr/>
        </p:nvSpPr>
        <p:spPr>
          <a:xfrm>
            <a:off x="793790" y="4655820"/>
            <a:ext cx="4195763" cy="925116"/>
          </a:xfrm>
          <a:prstGeom prst="rect">
            <a:avLst/>
          </a:prstGeom>
          <a:noFill/>
          <a:ln/>
        </p:spPr>
        <p:txBody>
          <a:bodyPr wrap="square" lIns="0" tIns="0" rIns="0" bIns="0" rtlCol="0" anchor="t"/>
          <a:lstStyle/>
          <a:p>
            <a:pPr marL="0" indent="0" algn="r">
              <a:lnSpc>
                <a:spcPts val="2400"/>
              </a:lnSpc>
              <a:buNone/>
            </a:pPr>
            <a:r>
              <a:rPr lang="en-US" sz="1500" dirty="0">
                <a:latin typeface="Times New Roman" panose="02020603050405020304" pitchFamily="18" charset="0"/>
                <a:ea typeface="IBM Plex Sans" pitchFamily="34" charset="-122"/>
                <a:cs typeface="Times New Roman" panose="02020603050405020304" pitchFamily="18" charset="0"/>
              </a:rPr>
              <a:t>Hệ thống AI phải giải thích được cách thức đưa ra đề xuất (lý do và nguồn dữ liệu), không phải là hộp đen.</a:t>
            </a:r>
            <a:endParaRPr lang="en-US" sz="1500" dirty="0">
              <a:latin typeface="Times New Roman" panose="02020603050405020304" pitchFamily="18" charset="0"/>
              <a:cs typeface="Times New Roman" panose="02020603050405020304" pitchFamily="18" charset="0"/>
            </a:endParaRPr>
          </a:p>
        </p:txBody>
      </p:sp>
      <p:pic>
        <p:nvPicPr>
          <p:cNvPr id="6" name="Image 0" descr="preencoded.png"/>
          <p:cNvPicPr>
            <a:picLocks noChangeAspect="1"/>
          </p:cNvPicPr>
          <p:nvPr/>
        </p:nvPicPr>
        <p:blipFill>
          <a:blip r:embed="rId3"/>
          <a:stretch>
            <a:fillRect/>
          </a:stretch>
        </p:blipFill>
        <p:spPr>
          <a:xfrm>
            <a:off x="5375077" y="2969895"/>
            <a:ext cx="3880128" cy="3880128"/>
          </a:xfrm>
          <a:prstGeom prst="rect">
            <a:avLst/>
          </a:prstGeom>
        </p:spPr>
      </p:pic>
      <p:pic>
        <p:nvPicPr>
          <p:cNvPr id="7" name="Image 1" descr="preencoded.png"/>
          <p:cNvPicPr>
            <a:picLocks noChangeAspect="1"/>
          </p:cNvPicPr>
          <p:nvPr/>
        </p:nvPicPr>
        <p:blipFill>
          <a:blip r:embed="rId4"/>
          <a:stretch>
            <a:fillRect/>
          </a:stretch>
        </p:blipFill>
        <p:spPr>
          <a:xfrm>
            <a:off x="5833110" y="4496157"/>
            <a:ext cx="288369" cy="360521"/>
          </a:xfrm>
          <a:prstGeom prst="rect">
            <a:avLst/>
          </a:prstGeom>
        </p:spPr>
      </p:pic>
      <p:sp>
        <p:nvSpPr>
          <p:cNvPr id="8" name="Text 4"/>
          <p:cNvSpPr/>
          <p:nvPr/>
        </p:nvSpPr>
        <p:spPr>
          <a:xfrm>
            <a:off x="9544407" y="3196590"/>
            <a:ext cx="2891433" cy="301228"/>
          </a:xfrm>
          <a:prstGeom prst="rect">
            <a:avLst/>
          </a:prstGeom>
          <a:noFill/>
          <a:ln/>
        </p:spPr>
        <p:txBody>
          <a:bodyPr wrap="none" lIns="0" tIns="0" rIns="0" bIns="0" rtlCol="0" anchor="t"/>
          <a:lstStyle/>
          <a:p>
            <a:pPr marL="0" indent="0" algn="l">
              <a:lnSpc>
                <a:spcPts val="2350"/>
              </a:lnSpc>
              <a:buNone/>
            </a:pPr>
            <a:r>
              <a:rPr lang="en-US" sz="1850" dirty="0">
                <a:latin typeface="Times New Roman" panose="02020603050405020304" pitchFamily="18" charset="0"/>
                <a:ea typeface="Outfit Medium" pitchFamily="34" charset="-122"/>
                <a:cs typeface="Times New Roman" panose="02020603050405020304" pitchFamily="18" charset="0"/>
              </a:rPr>
              <a:t>Quy Trình Kiểm Chứng Kép</a:t>
            </a:r>
            <a:endParaRPr lang="en-US" sz="1850" dirty="0">
              <a:latin typeface="Times New Roman" panose="02020603050405020304" pitchFamily="18" charset="0"/>
              <a:cs typeface="Times New Roman" panose="02020603050405020304" pitchFamily="18" charset="0"/>
            </a:endParaRPr>
          </a:p>
        </p:txBody>
      </p:sp>
      <p:sp>
        <p:nvSpPr>
          <p:cNvPr id="9" name="Text 5"/>
          <p:cNvSpPr/>
          <p:nvPr/>
        </p:nvSpPr>
        <p:spPr>
          <a:xfrm>
            <a:off x="9544407" y="3613428"/>
            <a:ext cx="4292203" cy="925116"/>
          </a:xfrm>
          <a:prstGeom prst="rect">
            <a:avLst/>
          </a:prstGeom>
          <a:noFill/>
          <a:ln/>
        </p:spPr>
        <p:txBody>
          <a:bodyPr wrap="square" lIns="0" tIns="0" rIns="0" bIns="0" rtlCol="0" anchor="t"/>
          <a:lstStyle/>
          <a:p>
            <a:pPr marL="0" indent="0" algn="l">
              <a:lnSpc>
                <a:spcPts val="2400"/>
              </a:lnSpc>
              <a:buNone/>
            </a:pPr>
            <a:r>
              <a:rPr lang="en-US" sz="1500" dirty="0">
                <a:latin typeface="Times New Roman" panose="02020603050405020304" pitchFamily="18" charset="0"/>
                <a:ea typeface="IBM Plex Sans" pitchFamily="34" charset="-122"/>
                <a:cs typeface="Times New Roman" panose="02020603050405020304" pitchFamily="18" charset="0"/>
              </a:rPr>
              <a:t>Mọi kết quả đầu ra của AI phải trải qua kiểm chứng độc lập của Thẩm phán và/hoặc chuyên gia pháp lý.</a:t>
            </a:r>
            <a:endParaRPr lang="en-US" sz="1500" dirty="0">
              <a:latin typeface="Times New Roman" panose="02020603050405020304" pitchFamily="18" charset="0"/>
              <a:cs typeface="Times New Roman" panose="02020603050405020304" pitchFamily="18" charset="0"/>
            </a:endParaRPr>
          </a:p>
        </p:txBody>
      </p:sp>
      <p:pic>
        <p:nvPicPr>
          <p:cNvPr id="10" name="Image 2" descr="preencoded.png"/>
          <p:cNvPicPr>
            <a:picLocks noChangeAspect="1"/>
          </p:cNvPicPr>
          <p:nvPr/>
        </p:nvPicPr>
        <p:blipFill>
          <a:blip r:embed="rId5"/>
          <a:stretch>
            <a:fillRect/>
          </a:stretch>
        </p:blipFill>
        <p:spPr>
          <a:xfrm>
            <a:off x="5375077" y="2969895"/>
            <a:ext cx="3880128" cy="3880128"/>
          </a:xfrm>
          <a:prstGeom prst="rect">
            <a:avLst/>
          </a:prstGeom>
        </p:spPr>
      </p:pic>
      <p:pic>
        <p:nvPicPr>
          <p:cNvPr id="11" name="Image 3" descr="preencoded.png"/>
          <p:cNvPicPr>
            <a:picLocks noChangeAspect="1"/>
          </p:cNvPicPr>
          <p:nvPr/>
        </p:nvPicPr>
        <p:blipFill>
          <a:blip r:embed="rId6"/>
          <a:stretch>
            <a:fillRect/>
          </a:stretch>
        </p:blipFill>
        <p:spPr>
          <a:xfrm>
            <a:off x="8041958" y="3687842"/>
            <a:ext cx="288369" cy="360521"/>
          </a:xfrm>
          <a:prstGeom prst="rect">
            <a:avLst/>
          </a:prstGeom>
        </p:spPr>
      </p:pic>
      <p:sp>
        <p:nvSpPr>
          <p:cNvPr id="12" name="Text 6"/>
          <p:cNvSpPr/>
          <p:nvPr/>
        </p:nvSpPr>
        <p:spPr>
          <a:xfrm>
            <a:off x="9544407" y="5281255"/>
            <a:ext cx="2684145" cy="301228"/>
          </a:xfrm>
          <a:prstGeom prst="rect">
            <a:avLst/>
          </a:prstGeom>
          <a:noFill/>
          <a:ln/>
        </p:spPr>
        <p:txBody>
          <a:bodyPr wrap="none" lIns="0" tIns="0" rIns="0" bIns="0" rtlCol="0" anchor="t"/>
          <a:lstStyle/>
          <a:p>
            <a:pPr marL="0" indent="0" algn="l">
              <a:lnSpc>
                <a:spcPts val="2350"/>
              </a:lnSpc>
              <a:buNone/>
            </a:pPr>
            <a:r>
              <a:rPr lang="en-US" sz="1850" dirty="0">
                <a:latin typeface="Times New Roman" panose="02020603050405020304" pitchFamily="18" charset="0"/>
                <a:ea typeface="Outfit Medium" pitchFamily="34" charset="-122"/>
                <a:cs typeface="Times New Roman" panose="02020603050405020304" pitchFamily="18" charset="0"/>
              </a:rPr>
              <a:t>Ghi Chú Minh Bạch Hồ Sơ</a:t>
            </a:r>
            <a:endParaRPr lang="en-US" sz="1850" dirty="0">
              <a:latin typeface="Times New Roman" panose="02020603050405020304" pitchFamily="18" charset="0"/>
              <a:cs typeface="Times New Roman" panose="02020603050405020304" pitchFamily="18" charset="0"/>
            </a:endParaRPr>
          </a:p>
        </p:txBody>
      </p:sp>
      <p:sp>
        <p:nvSpPr>
          <p:cNvPr id="13" name="Text 7"/>
          <p:cNvSpPr/>
          <p:nvPr/>
        </p:nvSpPr>
        <p:spPr>
          <a:xfrm>
            <a:off x="9544407" y="5698093"/>
            <a:ext cx="4292203" cy="925116"/>
          </a:xfrm>
          <a:prstGeom prst="rect">
            <a:avLst/>
          </a:prstGeom>
          <a:noFill/>
          <a:ln/>
        </p:spPr>
        <p:txBody>
          <a:bodyPr wrap="square" lIns="0" tIns="0" rIns="0" bIns="0" rtlCol="0" anchor="t"/>
          <a:lstStyle/>
          <a:p>
            <a:pPr marL="0" indent="0" algn="l">
              <a:lnSpc>
                <a:spcPts val="2400"/>
              </a:lnSpc>
              <a:buNone/>
            </a:pPr>
            <a:r>
              <a:rPr lang="en-US" sz="1500" dirty="0">
                <a:latin typeface="Times New Roman" panose="02020603050405020304" pitchFamily="18" charset="0"/>
                <a:ea typeface="IBM Plex Sans" pitchFamily="34" charset="-122"/>
                <a:cs typeface="Times New Roman" panose="02020603050405020304" pitchFamily="18" charset="0"/>
              </a:rPr>
              <a:t>Mọi đóng góp của AI phải được ghi chú rõ ràng trong biên bản hoặc hồ sơ vụ án để đảm bảo khả năng kiểm soát (auditability).</a:t>
            </a:r>
            <a:endParaRPr lang="en-US" sz="1500" dirty="0">
              <a:latin typeface="Times New Roman" panose="02020603050405020304" pitchFamily="18" charset="0"/>
              <a:cs typeface="Times New Roman" panose="02020603050405020304" pitchFamily="18" charset="0"/>
            </a:endParaRPr>
          </a:p>
        </p:txBody>
      </p:sp>
      <p:pic>
        <p:nvPicPr>
          <p:cNvPr id="14" name="Image 4" descr="preencoded.png"/>
          <p:cNvPicPr>
            <a:picLocks noChangeAspect="1"/>
          </p:cNvPicPr>
          <p:nvPr/>
        </p:nvPicPr>
        <p:blipFill>
          <a:blip r:embed="rId7"/>
          <a:stretch>
            <a:fillRect/>
          </a:stretch>
        </p:blipFill>
        <p:spPr>
          <a:xfrm>
            <a:off x="5375077" y="2969895"/>
            <a:ext cx="3880128" cy="3880128"/>
          </a:xfrm>
          <a:prstGeom prst="rect">
            <a:avLst/>
          </a:prstGeom>
        </p:spPr>
      </p:pic>
      <p:pic>
        <p:nvPicPr>
          <p:cNvPr id="15" name="Image 5" descr="preencoded.png"/>
          <p:cNvPicPr>
            <a:picLocks noChangeAspect="1"/>
          </p:cNvPicPr>
          <p:nvPr/>
        </p:nvPicPr>
        <p:blipFill>
          <a:blip r:embed="rId8"/>
          <a:stretch>
            <a:fillRect/>
          </a:stretch>
        </p:blipFill>
        <p:spPr>
          <a:xfrm>
            <a:off x="7637621" y="6004917"/>
            <a:ext cx="288369" cy="360521"/>
          </a:xfrm>
          <a:prstGeom prst="rect">
            <a:avLst/>
          </a:prstGeom>
        </p:spPr>
      </p:pic>
      <p:sp>
        <p:nvSpPr>
          <p:cNvPr id="16" name="Text 8"/>
          <p:cNvSpPr/>
          <p:nvPr/>
        </p:nvSpPr>
        <p:spPr>
          <a:xfrm>
            <a:off x="793790" y="7066836"/>
            <a:ext cx="13042821" cy="308372"/>
          </a:xfrm>
          <a:prstGeom prst="rect">
            <a:avLst/>
          </a:prstGeom>
          <a:noFill/>
          <a:ln/>
        </p:spPr>
        <p:txBody>
          <a:bodyPr wrap="none" lIns="0" tIns="0" rIns="0" bIns="0" rtlCol="0" anchor="t"/>
          <a:lstStyle/>
          <a:p>
            <a:pPr marL="0" indent="0" algn="l">
              <a:lnSpc>
                <a:spcPts val="2400"/>
              </a:lnSpc>
              <a:buNone/>
            </a:pPr>
            <a:r>
              <a:rPr lang="en-US" sz="1500" dirty="0">
                <a:latin typeface="Times New Roman" panose="02020603050405020304" pitchFamily="18" charset="0"/>
                <a:ea typeface="IBM Plex Sans" pitchFamily="34" charset="-122"/>
                <a:cs typeface="Times New Roman" panose="02020603050405020304" pitchFamily="18" charset="0"/>
              </a:rPr>
              <a:t>Việc kiểm tra chéo với các nguồn dữ liệu chính thống (ví dụ: Cổng thông tin TAND Tối cao) là bước cần thiết trước khi ban hành bất kỳ văn bản nào.</a:t>
            </a:r>
            <a:endParaRPr lang="en-US" sz="1500" dirty="0">
              <a:latin typeface="Times New Roman" panose="02020603050405020304" pitchFamily="18" charset="0"/>
              <a:cs typeface="Times New Roman" panose="02020603050405020304" pitchFamily="18" charset="0"/>
            </a:endParaRPr>
          </a:p>
        </p:txBody>
      </p:sp>
      <p:pic>
        <p:nvPicPr>
          <p:cNvPr id="17" name="Picture 16">
            <a:extLst>
              <a:ext uri="{FF2B5EF4-FFF2-40B4-BE49-F238E27FC236}">
                <a16:creationId xmlns:a16="http://schemas.microsoft.com/office/drawing/2014/main" id="{D237343D-41AF-4315-B5F9-2676F60D07C9}"/>
              </a:ext>
            </a:extLst>
          </p:cNvPr>
          <p:cNvPicPr>
            <a:picLocks noChangeAspect="1"/>
          </p:cNvPicPr>
          <p:nvPr/>
        </p:nvPicPr>
        <p:blipFill>
          <a:blip r:embed="rId9"/>
          <a:stretch>
            <a:fillRect/>
          </a:stretch>
        </p:blipFill>
        <p:spPr>
          <a:xfrm>
            <a:off x="12249448" y="7544464"/>
            <a:ext cx="2380952" cy="61904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470065"/>
            <a:ext cx="11595378" cy="708779"/>
          </a:xfrm>
          <a:prstGeom prst="rect">
            <a:avLst/>
          </a:prstGeom>
          <a:noFill/>
          <a:ln/>
        </p:spPr>
        <p:txBody>
          <a:bodyPr wrap="non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Rủi Ro Lạm Dụng AI Trong Giám Sát Phiên Tòa</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2269569"/>
            <a:ext cx="4592598" cy="425291"/>
          </a:xfrm>
          <a:prstGeom prst="rect">
            <a:avLst/>
          </a:prstGeom>
          <a:noFill/>
          <a:ln/>
        </p:spPr>
        <p:txBody>
          <a:bodyPr wrap="none" lIns="0" tIns="0" rIns="0" bIns="0" rtlCol="0" anchor="t"/>
          <a:lstStyle/>
          <a:p>
            <a:pPr marL="0" indent="0" algn="l">
              <a:lnSpc>
                <a:spcPts val="3300"/>
              </a:lnSpc>
              <a:buNone/>
            </a:pPr>
            <a:r>
              <a:rPr lang="en-US" sz="2650" dirty="0">
                <a:latin typeface="Times New Roman" panose="02020603050405020304" pitchFamily="18" charset="0"/>
                <a:ea typeface="Outfit Medium" pitchFamily="34" charset="-122"/>
                <a:cs typeface="Times New Roman" panose="02020603050405020304" pitchFamily="18" charset="0"/>
              </a:rPr>
              <a:t>Bảo Vệ Tính Toàn Vẹn Tố Tụng</a:t>
            </a:r>
            <a:endParaRPr lang="en-US" sz="2650" dirty="0">
              <a:latin typeface="Times New Roman" panose="02020603050405020304" pitchFamily="18" charset="0"/>
              <a:cs typeface="Times New Roman" panose="02020603050405020304" pitchFamily="18" charset="0"/>
            </a:endParaRPr>
          </a:p>
        </p:txBody>
      </p:sp>
      <p:sp>
        <p:nvSpPr>
          <p:cNvPr id="4" name="Text 2"/>
          <p:cNvSpPr/>
          <p:nvPr/>
        </p:nvSpPr>
        <p:spPr>
          <a:xfrm>
            <a:off x="793790" y="3035022"/>
            <a:ext cx="13042821"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AI có thể được sử dụng để ghi âm/video phiên tòa, nhưng việc lạm dụng hoặc thao túng dữ liệu giám sát có thể ảnh hưởng đến tính toàn vẹn của quá trình tố tụng, vi phạm nghiêm trọng quy trình được quy định trong Luật Tố tụng Hình sự.</a:t>
            </a:r>
            <a:endParaRPr lang="en-US" sz="1750" dirty="0">
              <a:latin typeface="Times New Roman" panose="02020603050405020304" pitchFamily="18" charset="0"/>
              <a:cs typeface="Times New Roman" panose="02020603050405020304" pitchFamily="18" charset="0"/>
            </a:endParaRPr>
          </a:p>
        </p:txBody>
      </p:sp>
      <p:sp>
        <p:nvSpPr>
          <p:cNvPr id="5" name="Shape 3"/>
          <p:cNvSpPr/>
          <p:nvPr/>
        </p:nvSpPr>
        <p:spPr>
          <a:xfrm>
            <a:off x="793790" y="4356140"/>
            <a:ext cx="6407944" cy="2403396"/>
          </a:xfrm>
          <a:prstGeom prst="roundRect">
            <a:avLst>
              <a:gd name="adj" fmla="val 6087"/>
            </a:avLst>
          </a:prstGeom>
          <a:solidFill>
            <a:srgbClr val="FFFFFF">
              <a:alpha val="95000"/>
            </a:srgbClr>
          </a:solidFill>
          <a:ln/>
          <a:effectLst>
            <a:outerShdw dist="20320" dir="2700000" algn="bl" rotWithShape="0">
              <a:srgbClr val="B5C1E2">
                <a:alpha val="100000"/>
              </a:srgbClr>
            </a:outerShdw>
          </a:effectLst>
        </p:spPr>
      </p:sp>
      <p:sp>
        <p:nvSpPr>
          <p:cNvPr id="6" name="Shape 4"/>
          <p:cNvSpPr/>
          <p:nvPr/>
        </p:nvSpPr>
        <p:spPr>
          <a:xfrm>
            <a:off x="793790" y="4325660"/>
            <a:ext cx="6407944" cy="121920"/>
          </a:xfrm>
          <a:prstGeom prst="roundRect">
            <a:avLst>
              <a:gd name="adj" fmla="val 167442"/>
            </a:avLst>
          </a:prstGeom>
          <a:solidFill>
            <a:srgbClr val="A2B9F9"/>
          </a:solidFill>
          <a:ln/>
        </p:spPr>
      </p:sp>
      <p:sp>
        <p:nvSpPr>
          <p:cNvPr id="7" name="Shape 5"/>
          <p:cNvSpPr/>
          <p:nvPr/>
        </p:nvSpPr>
        <p:spPr>
          <a:xfrm>
            <a:off x="3657540" y="4015978"/>
            <a:ext cx="680442" cy="680442"/>
          </a:xfrm>
          <a:prstGeom prst="roundRect">
            <a:avLst>
              <a:gd name="adj" fmla="val 134383"/>
            </a:avLst>
          </a:prstGeom>
          <a:solidFill>
            <a:srgbClr val="A2B9F9"/>
          </a:solidFill>
          <a:ln/>
        </p:spPr>
      </p:sp>
      <p:pic>
        <p:nvPicPr>
          <p:cNvPr id="8" name="Image 0" descr="preencoded.png"/>
          <p:cNvPicPr>
            <a:picLocks noChangeAspect="1"/>
          </p:cNvPicPr>
          <p:nvPr/>
        </p:nvPicPr>
        <p:blipFill>
          <a:blip r:embed="rId3"/>
          <a:stretch>
            <a:fillRect/>
          </a:stretch>
        </p:blipFill>
        <p:spPr>
          <a:xfrm>
            <a:off x="3861614" y="4186118"/>
            <a:ext cx="272177" cy="340162"/>
          </a:xfrm>
          <a:prstGeom prst="rect">
            <a:avLst/>
          </a:prstGeom>
        </p:spPr>
      </p:pic>
      <p:sp>
        <p:nvSpPr>
          <p:cNvPr id="9" name="Text 6"/>
          <p:cNvSpPr/>
          <p:nvPr/>
        </p:nvSpPr>
        <p:spPr>
          <a:xfrm>
            <a:off x="1051084" y="4923115"/>
            <a:ext cx="2835235"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Giới Hạn Vai Trò AI</a:t>
            </a:r>
            <a:endParaRPr lang="en-US" sz="2200" dirty="0">
              <a:latin typeface="Times New Roman" panose="02020603050405020304" pitchFamily="18" charset="0"/>
              <a:cs typeface="Times New Roman" panose="02020603050405020304" pitchFamily="18" charset="0"/>
            </a:endParaRPr>
          </a:p>
        </p:txBody>
      </p:sp>
      <p:sp>
        <p:nvSpPr>
          <p:cNvPr id="10" name="Text 7"/>
          <p:cNvSpPr/>
          <p:nvPr/>
        </p:nvSpPr>
        <p:spPr>
          <a:xfrm>
            <a:off x="1051084" y="5413534"/>
            <a:ext cx="5893356" cy="1088708"/>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AI chỉ nên đóng vai trò hỗ trợ </a:t>
            </a:r>
            <a:r>
              <a:rPr lang="en-US" sz="1750" b="1" dirty="0">
                <a:latin typeface="Times New Roman" panose="02020603050405020304" pitchFamily="18" charset="0"/>
                <a:ea typeface="IBM Plex Sans" pitchFamily="34" charset="-122"/>
                <a:cs typeface="Times New Roman" panose="02020603050405020304" pitchFamily="18" charset="0"/>
              </a:rPr>
              <a:t>ghi chép</a:t>
            </a:r>
            <a:r>
              <a:rPr lang="en-US" sz="1750" dirty="0">
                <a:latin typeface="Times New Roman" panose="02020603050405020304" pitchFamily="18" charset="0"/>
                <a:ea typeface="IBM Plex Sans" pitchFamily="34" charset="-122"/>
                <a:cs typeface="Times New Roman" panose="02020603050405020304" pitchFamily="18" charset="0"/>
              </a:rPr>
              <a:t> và phiên âm, không được phép can thiệp vào việc ra quyết định hoặc diễn giải nội dung phiên tòa.</a:t>
            </a:r>
            <a:endParaRPr lang="en-US" sz="1750" dirty="0">
              <a:latin typeface="Times New Roman" panose="02020603050405020304" pitchFamily="18" charset="0"/>
              <a:cs typeface="Times New Roman" panose="02020603050405020304" pitchFamily="18" charset="0"/>
            </a:endParaRPr>
          </a:p>
        </p:txBody>
      </p:sp>
      <p:sp>
        <p:nvSpPr>
          <p:cNvPr id="11" name="Shape 8"/>
          <p:cNvSpPr/>
          <p:nvPr/>
        </p:nvSpPr>
        <p:spPr>
          <a:xfrm>
            <a:off x="7428548" y="4356140"/>
            <a:ext cx="6408063" cy="2403396"/>
          </a:xfrm>
          <a:prstGeom prst="roundRect">
            <a:avLst>
              <a:gd name="adj" fmla="val 6087"/>
            </a:avLst>
          </a:prstGeom>
          <a:solidFill>
            <a:srgbClr val="FFFFFF">
              <a:alpha val="95000"/>
            </a:srgbClr>
          </a:solidFill>
          <a:ln/>
          <a:effectLst>
            <a:outerShdw dist="20320" dir="2700000" algn="bl" rotWithShape="0">
              <a:srgbClr val="B5C1E2">
                <a:alpha val="100000"/>
              </a:srgbClr>
            </a:outerShdw>
          </a:effectLst>
        </p:spPr>
      </p:sp>
      <p:sp>
        <p:nvSpPr>
          <p:cNvPr id="12" name="Shape 9"/>
          <p:cNvSpPr/>
          <p:nvPr/>
        </p:nvSpPr>
        <p:spPr>
          <a:xfrm>
            <a:off x="7428548" y="4325660"/>
            <a:ext cx="6408063" cy="121920"/>
          </a:xfrm>
          <a:prstGeom prst="roundRect">
            <a:avLst>
              <a:gd name="adj" fmla="val 167442"/>
            </a:avLst>
          </a:prstGeom>
          <a:solidFill>
            <a:srgbClr val="A2B9F9"/>
          </a:solidFill>
          <a:ln/>
        </p:spPr>
      </p:sp>
      <p:sp>
        <p:nvSpPr>
          <p:cNvPr id="13" name="Shape 10"/>
          <p:cNvSpPr/>
          <p:nvPr/>
        </p:nvSpPr>
        <p:spPr>
          <a:xfrm>
            <a:off x="10292298" y="4015978"/>
            <a:ext cx="680442" cy="680442"/>
          </a:xfrm>
          <a:prstGeom prst="roundRect">
            <a:avLst>
              <a:gd name="adj" fmla="val 134383"/>
            </a:avLst>
          </a:prstGeom>
          <a:solidFill>
            <a:srgbClr val="A2B9F9"/>
          </a:solidFill>
          <a:ln/>
        </p:spPr>
      </p:sp>
      <p:pic>
        <p:nvPicPr>
          <p:cNvPr id="14" name="Image 1" descr="preencoded.png"/>
          <p:cNvPicPr>
            <a:picLocks noChangeAspect="1"/>
          </p:cNvPicPr>
          <p:nvPr/>
        </p:nvPicPr>
        <p:blipFill>
          <a:blip r:embed="rId4"/>
          <a:stretch>
            <a:fillRect/>
          </a:stretch>
        </p:blipFill>
        <p:spPr>
          <a:xfrm>
            <a:off x="10496371" y="4186118"/>
            <a:ext cx="272177" cy="340162"/>
          </a:xfrm>
          <a:prstGeom prst="rect">
            <a:avLst/>
          </a:prstGeom>
        </p:spPr>
      </p:pic>
      <p:sp>
        <p:nvSpPr>
          <p:cNvPr id="15" name="Text 11"/>
          <p:cNvSpPr/>
          <p:nvPr/>
        </p:nvSpPr>
        <p:spPr>
          <a:xfrm>
            <a:off x="7685842" y="4923115"/>
            <a:ext cx="3569732"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Kiểm Tra Thủ Công Biên Bản</a:t>
            </a:r>
            <a:endParaRPr lang="en-US" sz="2200" dirty="0">
              <a:latin typeface="Times New Roman" panose="02020603050405020304" pitchFamily="18" charset="0"/>
              <a:cs typeface="Times New Roman" panose="02020603050405020304" pitchFamily="18" charset="0"/>
            </a:endParaRPr>
          </a:p>
        </p:txBody>
      </p:sp>
      <p:sp>
        <p:nvSpPr>
          <p:cNvPr id="16" name="Text 12"/>
          <p:cNvSpPr/>
          <p:nvPr/>
        </p:nvSpPr>
        <p:spPr>
          <a:xfrm>
            <a:off x="7685842" y="5413534"/>
            <a:ext cx="5893475" cy="1088708"/>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Biên bản phiên tòa do AI hỗ trợ phải luôn được Thẩm phán ký xác nhận thủ công để đảm bảo tính xác thực và ngăn chặn tranh chấp về nội dung.</a:t>
            </a:r>
            <a:endParaRPr lang="en-US" sz="1750" dirty="0">
              <a:latin typeface="Times New Roman" panose="02020603050405020304" pitchFamily="18" charset="0"/>
              <a:cs typeface="Times New Roman" panose="02020603050405020304" pitchFamily="18" charset="0"/>
            </a:endParaRPr>
          </a:p>
        </p:txBody>
      </p:sp>
      <p:pic>
        <p:nvPicPr>
          <p:cNvPr id="17" name="Picture 16">
            <a:extLst>
              <a:ext uri="{FF2B5EF4-FFF2-40B4-BE49-F238E27FC236}">
                <a16:creationId xmlns:a16="http://schemas.microsoft.com/office/drawing/2014/main" id="{519DB4B5-62E8-4E40-980B-DC264FC33C1A}"/>
              </a:ext>
            </a:extLst>
          </p:cNvPr>
          <p:cNvPicPr>
            <a:picLocks noChangeAspect="1"/>
          </p:cNvPicPr>
          <p:nvPr/>
        </p:nvPicPr>
        <p:blipFill>
          <a:blip r:embed="rId5"/>
          <a:stretch>
            <a:fillRect/>
          </a:stretch>
        </p:blipFill>
        <p:spPr>
          <a:xfrm>
            <a:off x="12249448" y="7544464"/>
            <a:ext cx="2380952" cy="61904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692348"/>
            <a:ext cx="11217712" cy="708779"/>
          </a:xfrm>
          <a:prstGeom prst="rect">
            <a:avLst/>
          </a:prstGeom>
          <a:noFill/>
          <a:ln/>
        </p:spPr>
        <p:txBody>
          <a:bodyPr wrap="non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Rủi Ro Tích Hợp AI Với Hệ Thống Tư Pháp Cũ</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1854756"/>
            <a:ext cx="13042821"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Hệ thống pháp lý Việt Nam đang trong quá trình chuyển đổi số. Việc tích hợp công nghệ AI mới vào các hệ thống quản lý vụ án (CMS) cũ kỹ có thể gây ra xung đột và lỗi đồng bộ dữ liệu.</a:t>
            </a:r>
            <a:endParaRPr lang="en-US" sz="1750"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793790" y="2835712"/>
            <a:ext cx="4593312" cy="2838807"/>
          </a:xfrm>
          <a:prstGeom prst="rect">
            <a:avLst/>
          </a:prstGeom>
        </p:spPr>
      </p:pic>
      <p:sp>
        <p:nvSpPr>
          <p:cNvPr id="5" name="Text 2"/>
          <p:cNvSpPr/>
          <p:nvPr/>
        </p:nvSpPr>
        <p:spPr>
          <a:xfrm>
            <a:off x="793790" y="5958007"/>
            <a:ext cx="3362920"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Xung Đột Dữ Liệu Kế Thừa</a:t>
            </a:r>
            <a:endParaRPr lang="en-US" sz="2200" dirty="0">
              <a:latin typeface="Times New Roman" panose="02020603050405020304" pitchFamily="18" charset="0"/>
              <a:cs typeface="Times New Roman" panose="02020603050405020304" pitchFamily="18" charset="0"/>
            </a:endParaRPr>
          </a:p>
        </p:txBody>
      </p:sp>
      <p:sp>
        <p:nvSpPr>
          <p:cNvPr id="6" name="Text 3"/>
          <p:cNvSpPr/>
          <p:nvPr/>
        </p:nvSpPr>
        <p:spPr>
          <a:xfrm>
            <a:off x="793790" y="6448425"/>
            <a:ext cx="6379607" cy="1088708"/>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Lỗi đồng bộ dữ liệu giữa AI và hệ thống cũ có thể làm mất dữ liệu quan trọng hoặc làm chậm đáng kể tiến trình chuyển đổi số Tư pháp theo Nghị quyết 01/NQ-CP 2025.</a:t>
            </a:r>
            <a:endParaRPr lang="en-US" sz="1750" dirty="0">
              <a:latin typeface="Times New Roman" panose="02020603050405020304" pitchFamily="18" charset="0"/>
              <a:cs typeface="Times New Roman" panose="02020603050405020304" pitchFamily="18" charset="0"/>
            </a:endParaRPr>
          </a:p>
        </p:txBody>
      </p:sp>
      <p:pic>
        <p:nvPicPr>
          <p:cNvPr id="7" name="Image 1" descr="preencoded.png"/>
          <p:cNvPicPr>
            <a:picLocks noChangeAspect="1"/>
          </p:cNvPicPr>
          <p:nvPr/>
        </p:nvPicPr>
        <p:blipFill>
          <a:blip r:embed="rId4"/>
          <a:stretch>
            <a:fillRect/>
          </a:stretch>
        </p:blipFill>
        <p:spPr>
          <a:xfrm>
            <a:off x="7456884" y="2835712"/>
            <a:ext cx="4593312" cy="2838807"/>
          </a:xfrm>
          <a:prstGeom prst="rect">
            <a:avLst/>
          </a:prstGeom>
        </p:spPr>
      </p:pic>
      <p:sp>
        <p:nvSpPr>
          <p:cNvPr id="8" name="Text 4"/>
          <p:cNvSpPr/>
          <p:nvPr/>
        </p:nvSpPr>
        <p:spPr>
          <a:xfrm>
            <a:off x="7456884" y="5958007"/>
            <a:ext cx="3688199"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Nguyên Tắc Tương Thích Hóa</a:t>
            </a:r>
            <a:endParaRPr lang="en-US" sz="2200" dirty="0">
              <a:latin typeface="Times New Roman" panose="02020603050405020304" pitchFamily="18" charset="0"/>
              <a:cs typeface="Times New Roman" panose="02020603050405020304" pitchFamily="18" charset="0"/>
            </a:endParaRPr>
          </a:p>
        </p:txBody>
      </p:sp>
      <p:sp>
        <p:nvSpPr>
          <p:cNvPr id="9" name="Text 5"/>
          <p:cNvSpPr/>
          <p:nvPr/>
        </p:nvSpPr>
        <p:spPr>
          <a:xfrm>
            <a:off x="7456884" y="6448425"/>
            <a:ext cx="6379726" cy="1088708"/>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Cần kiểm tra nghiêm ngặt khả năng tương thích của AI với cơ sở dữ liệu hiện tại, bao gồm cả dữ liệu lịch sử từ nhiều năm trước (ví dụ: 2020-2025).</a:t>
            </a:r>
            <a:endParaRPr lang="en-US" sz="1750"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CDB64CCF-FCCA-4177-BDD3-02549C38BD3B}"/>
              </a:ext>
            </a:extLst>
          </p:cNvPr>
          <p:cNvPicPr>
            <a:picLocks noChangeAspect="1"/>
          </p:cNvPicPr>
          <p:nvPr/>
        </p:nvPicPr>
        <p:blipFill>
          <a:blip r:embed="rId5"/>
          <a:stretch>
            <a:fillRect/>
          </a:stretch>
        </p:blipFill>
        <p:spPr>
          <a:xfrm>
            <a:off x="12249448" y="7544464"/>
            <a:ext cx="2380952" cy="61904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365409"/>
            <a:ext cx="10799802" cy="708779"/>
          </a:xfrm>
          <a:prstGeom prst="rect">
            <a:avLst/>
          </a:prstGeom>
          <a:noFill/>
          <a:ln/>
        </p:spPr>
        <p:txBody>
          <a:bodyPr wrap="none" lIns="0" tIns="0" rIns="0" bIns="0" rtlCol="0" anchor="t"/>
          <a:lstStyle/>
          <a:p>
            <a:pPr marL="0" indent="0" algn="l">
              <a:lnSpc>
                <a:spcPts val="5550"/>
              </a:lnSpc>
              <a:buNone/>
            </a:pPr>
            <a:r>
              <a:rPr lang="en-US" sz="4450" dirty="0">
                <a:latin typeface="Times New Roman" panose="02020603050405020304" pitchFamily="18" charset="0"/>
                <a:ea typeface="Outfit Medium" pitchFamily="34" charset="-122"/>
                <a:cs typeface="Times New Roman" panose="02020603050405020304" pitchFamily="18" charset="0"/>
              </a:rPr>
              <a:t>Chiến Lược Thử Nghiệm Pilot Và Triển Khai</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2527816"/>
            <a:ext cx="13042821" cy="725805"/>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Áp dụng phương pháp thử nghiệm pilot tại các đơn vị cấp tỉnh trước khi triển khai rộng rãi giúp kiểm soát rủi ro và điều chỉnh kịp thời các vấn đề kỹ thuật.</a:t>
            </a:r>
            <a:endParaRPr lang="en-US" sz="1750" dirty="0">
              <a:latin typeface="Times New Roman" panose="02020603050405020304" pitchFamily="18" charset="0"/>
              <a:cs typeface="Times New Roman" panose="02020603050405020304" pitchFamily="18" charset="0"/>
            </a:endParaRPr>
          </a:p>
        </p:txBody>
      </p:sp>
      <p:sp>
        <p:nvSpPr>
          <p:cNvPr id="4" name="Shape 2"/>
          <p:cNvSpPr/>
          <p:nvPr/>
        </p:nvSpPr>
        <p:spPr>
          <a:xfrm>
            <a:off x="793790" y="4189214"/>
            <a:ext cx="4196358" cy="2674858"/>
          </a:xfrm>
          <a:prstGeom prst="roundRect">
            <a:avLst>
              <a:gd name="adj" fmla="val 7632"/>
            </a:avLst>
          </a:prstGeom>
          <a:solidFill>
            <a:srgbClr val="FFFFFF">
              <a:alpha val="95000"/>
            </a:srgbClr>
          </a:solidFill>
          <a:ln w="30480">
            <a:solidFill>
              <a:srgbClr val="B5C1E2"/>
            </a:solidFill>
            <a:prstDash val="solid"/>
          </a:ln>
          <a:effectLst>
            <a:outerShdw dist="20320" dir="2700000" algn="bl" rotWithShape="0">
              <a:srgbClr val="B5C1E2">
                <a:alpha val="100000"/>
              </a:srgbClr>
            </a:outerShdw>
          </a:effectLst>
        </p:spPr>
      </p:sp>
      <p:sp>
        <p:nvSpPr>
          <p:cNvPr id="5" name="Shape 3"/>
          <p:cNvSpPr/>
          <p:nvPr/>
        </p:nvSpPr>
        <p:spPr>
          <a:xfrm>
            <a:off x="824270" y="4219694"/>
            <a:ext cx="4135398" cy="226814"/>
          </a:xfrm>
          <a:prstGeom prst="roundRect">
            <a:avLst>
              <a:gd name="adj" fmla="val 73880"/>
            </a:avLst>
          </a:prstGeom>
          <a:solidFill>
            <a:srgbClr val="CFDBFC"/>
          </a:solidFill>
          <a:ln/>
          <a:effectLst>
            <a:outerShdw dist="20320" dir="2700000" algn="bl" rotWithShape="0">
              <a:srgbClr val="B5C1E2">
                <a:alpha val="100000"/>
              </a:srgbClr>
            </a:outerShdw>
          </a:effectLst>
        </p:spPr>
      </p:sp>
      <p:sp>
        <p:nvSpPr>
          <p:cNvPr id="6" name="Text 4"/>
          <p:cNvSpPr/>
          <p:nvPr/>
        </p:nvSpPr>
        <p:spPr>
          <a:xfrm>
            <a:off x="1051084" y="4673322"/>
            <a:ext cx="3681770" cy="708660"/>
          </a:xfrm>
          <a:prstGeom prst="rect">
            <a:avLst/>
          </a:prstGeom>
          <a:noFill/>
          <a:ln/>
        </p:spPr>
        <p:txBody>
          <a:bodyPr wrap="squar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Phân Tích Hiện Trạng &amp; Kiểm Kê</a:t>
            </a:r>
            <a:endParaRPr lang="en-US" sz="2200" dirty="0">
              <a:latin typeface="Times New Roman" panose="02020603050405020304" pitchFamily="18" charset="0"/>
              <a:cs typeface="Times New Roman" panose="02020603050405020304" pitchFamily="18" charset="0"/>
            </a:endParaRPr>
          </a:p>
        </p:txBody>
      </p:sp>
      <p:sp>
        <p:nvSpPr>
          <p:cNvPr id="7" name="Text 5"/>
          <p:cNvSpPr/>
          <p:nvPr/>
        </p:nvSpPr>
        <p:spPr>
          <a:xfrm>
            <a:off x="1051084" y="5518071"/>
            <a:ext cx="3681770" cy="1088708"/>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Kiểm tra dữ liệu tích hợp (ví dụ: hệ thống quản lý án phí) tại TAND cấp tỉnh để xác định lỗi đồng bộ sớm.</a:t>
            </a:r>
            <a:endParaRPr lang="en-US" sz="1750" dirty="0">
              <a:latin typeface="Times New Roman" panose="02020603050405020304" pitchFamily="18" charset="0"/>
              <a:cs typeface="Times New Roman" panose="02020603050405020304" pitchFamily="18" charset="0"/>
            </a:endParaRPr>
          </a:p>
        </p:txBody>
      </p:sp>
      <p:sp>
        <p:nvSpPr>
          <p:cNvPr id="8" name="Shape 6"/>
          <p:cNvSpPr/>
          <p:nvPr/>
        </p:nvSpPr>
        <p:spPr>
          <a:xfrm>
            <a:off x="5216962" y="3848933"/>
            <a:ext cx="4196358" cy="3015139"/>
          </a:xfrm>
          <a:prstGeom prst="roundRect">
            <a:avLst>
              <a:gd name="adj" fmla="val 6771"/>
            </a:avLst>
          </a:prstGeom>
          <a:solidFill>
            <a:srgbClr val="FFFFFF">
              <a:alpha val="95000"/>
            </a:srgbClr>
          </a:solidFill>
          <a:ln w="30480">
            <a:solidFill>
              <a:srgbClr val="B5C1E2"/>
            </a:solidFill>
            <a:prstDash val="solid"/>
          </a:ln>
          <a:effectLst>
            <a:outerShdw dist="20320" dir="2700000" algn="bl" rotWithShape="0">
              <a:srgbClr val="B5C1E2">
                <a:alpha val="100000"/>
              </a:srgbClr>
            </a:outerShdw>
          </a:effectLst>
        </p:spPr>
      </p:sp>
      <p:sp>
        <p:nvSpPr>
          <p:cNvPr id="9" name="Shape 7"/>
          <p:cNvSpPr/>
          <p:nvPr/>
        </p:nvSpPr>
        <p:spPr>
          <a:xfrm>
            <a:off x="5247442" y="3879413"/>
            <a:ext cx="4135398" cy="226814"/>
          </a:xfrm>
          <a:prstGeom prst="roundRect">
            <a:avLst>
              <a:gd name="adj" fmla="val 73880"/>
            </a:avLst>
          </a:prstGeom>
          <a:solidFill>
            <a:srgbClr val="CFDBFC"/>
          </a:solidFill>
          <a:ln/>
          <a:effectLst>
            <a:outerShdw dist="20320" dir="2700000" algn="bl" rotWithShape="0">
              <a:srgbClr val="B5C1E2">
                <a:alpha val="100000"/>
              </a:srgbClr>
            </a:outerShdw>
          </a:effectLst>
        </p:spPr>
      </p:sp>
      <p:sp>
        <p:nvSpPr>
          <p:cNvPr id="10" name="Text 8"/>
          <p:cNvSpPr/>
          <p:nvPr/>
        </p:nvSpPr>
        <p:spPr>
          <a:xfrm>
            <a:off x="5474256" y="4333042"/>
            <a:ext cx="3458885"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Triển Khai Pilot Có Giới Hạn</a:t>
            </a:r>
            <a:endParaRPr lang="en-US" sz="2200" dirty="0">
              <a:latin typeface="Times New Roman" panose="02020603050405020304" pitchFamily="18" charset="0"/>
              <a:cs typeface="Times New Roman" panose="02020603050405020304" pitchFamily="18" charset="0"/>
            </a:endParaRPr>
          </a:p>
        </p:txBody>
      </p:sp>
      <p:sp>
        <p:nvSpPr>
          <p:cNvPr id="11" name="Text 9"/>
          <p:cNvSpPr/>
          <p:nvPr/>
        </p:nvSpPr>
        <p:spPr>
          <a:xfrm>
            <a:off x="5474256" y="4823460"/>
            <a:ext cx="3681770" cy="1451610"/>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Thử nghiệm tại các TAND lớn (ví dụ: TAND TP.HCM) với một số loại vụ án nhất định để đánh giá hiệu suất và rủi ro.</a:t>
            </a:r>
            <a:endParaRPr lang="en-US" sz="1750" dirty="0">
              <a:latin typeface="Times New Roman" panose="02020603050405020304" pitchFamily="18" charset="0"/>
              <a:cs typeface="Times New Roman" panose="02020603050405020304" pitchFamily="18" charset="0"/>
            </a:endParaRPr>
          </a:p>
        </p:txBody>
      </p:sp>
      <p:sp>
        <p:nvSpPr>
          <p:cNvPr id="12" name="Shape 10"/>
          <p:cNvSpPr/>
          <p:nvPr/>
        </p:nvSpPr>
        <p:spPr>
          <a:xfrm>
            <a:off x="9640133" y="3508772"/>
            <a:ext cx="4196358" cy="3355300"/>
          </a:xfrm>
          <a:prstGeom prst="roundRect">
            <a:avLst>
              <a:gd name="adj" fmla="val 6084"/>
            </a:avLst>
          </a:prstGeom>
          <a:solidFill>
            <a:srgbClr val="FFFFFF">
              <a:alpha val="95000"/>
            </a:srgbClr>
          </a:solidFill>
          <a:ln w="30480">
            <a:solidFill>
              <a:srgbClr val="B5C1E2"/>
            </a:solidFill>
            <a:prstDash val="solid"/>
          </a:ln>
          <a:effectLst>
            <a:outerShdw dist="20320" dir="2700000" algn="bl" rotWithShape="0">
              <a:srgbClr val="B5C1E2">
                <a:alpha val="100000"/>
              </a:srgbClr>
            </a:outerShdw>
          </a:effectLst>
        </p:spPr>
      </p:sp>
      <p:sp>
        <p:nvSpPr>
          <p:cNvPr id="13" name="Shape 11"/>
          <p:cNvSpPr/>
          <p:nvPr/>
        </p:nvSpPr>
        <p:spPr>
          <a:xfrm>
            <a:off x="9670613" y="3539252"/>
            <a:ext cx="4135398" cy="226814"/>
          </a:xfrm>
          <a:prstGeom prst="roundRect">
            <a:avLst>
              <a:gd name="adj" fmla="val 73880"/>
            </a:avLst>
          </a:prstGeom>
          <a:solidFill>
            <a:srgbClr val="CFDBFC"/>
          </a:solidFill>
          <a:ln/>
          <a:effectLst>
            <a:outerShdw dist="20320" dir="2700000" algn="bl" rotWithShape="0">
              <a:srgbClr val="B5C1E2">
                <a:alpha val="100000"/>
              </a:srgbClr>
            </a:outerShdw>
          </a:effectLst>
        </p:spPr>
      </p:sp>
      <p:sp>
        <p:nvSpPr>
          <p:cNvPr id="14" name="Text 12"/>
          <p:cNvSpPr/>
          <p:nvPr/>
        </p:nvSpPr>
        <p:spPr>
          <a:xfrm>
            <a:off x="9897427" y="3992880"/>
            <a:ext cx="2835235" cy="354330"/>
          </a:xfrm>
          <a:prstGeom prst="rect">
            <a:avLst/>
          </a:prstGeom>
          <a:noFill/>
          <a:ln/>
        </p:spPr>
        <p:txBody>
          <a:bodyPr wrap="none" lIns="0" tIns="0" rIns="0" bIns="0" rtlCol="0" anchor="t"/>
          <a:lstStyle/>
          <a:p>
            <a:pPr marL="0" indent="0" algn="l">
              <a:lnSpc>
                <a:spcPts val="2750"/>
              </a:lnSpc>
              <a:buNone/>
            </a:pPr>
            <a:r>
              <a:rPr lang="en-US" sz="2200" dirty="0">
                <a:latin typeface="Times New Roman" panose="02020603050405020304" pitchFamily="18" charset="0"/>
                <a:ea typeface="Outfit Medium" pitchFamily="34" charset="-122"/>
                <a:cs typeface="Times New Roman" panose="02020603050405020304" pitchFamily="18" charset="0"/>
              </a:rPr>
              <a:t>Đánh Giá &amp; Mở Rộng</a:t>
            </a:r>
            <a:endParaRPr lang="en-US" sz="2200" dirty="0">
              <a:latin typeface="Times New Roman" panose="02020603050405020304" pitchFamily="18" charset="0"/>
              <a:cs typeface="Times New Roman" panose="02020603050405020304" pitchFamily="18" charset="0"/>
            </a:endParaRPr>
          </a:p>
        </p:txBody>
      </p:sp>
      <p:sp>
        <p:nvSpPr>
          <p:cNvPr id="15" name="Text 13"/>
          <p:cNvSpPr/>
          <p:nvPr/>
        </p:nvSpPr>
        <p:spPr>
          <a:xfrm>
            <a:off x="9897427" y="4483298"/>
            <a:ext cx="3681770" cy="1451610"/>
          </a:xfrm>
          <a:prstGeom prst="rect">
            <a:avLst/>
          </a:prstGeom>
          <a:noFill/>
          <a:ln/>
        </p:spPr>
        <p:txBody>
          <a:bodyPr wrap="square" lIns="0" tIns="0" rIns="0" bIns="0" rtlCol="0" anchor="t"/>
          <a:lstStyle/>
          <a:p>
            <a:pPr marL="0" indent="0" algn="l">
              <a:lnSpc>
                <a:spcPts val="2850"/>
              </a:lnSpc>
              <a:buNone/>
            </a:pPr>
            <a:r>
              <a:rPr lang="en-US" sz="1750" dirty="0">
                <a:latin typeface="Times New Roman" panose="02020603050405020304" pitchFamily="18" charset="0"/>
                <a:ea typeface="IBM Plex Sans" pitchFamily="34" charset="-122"/>
                <a:cs typeface="Times New Roman" panose="02020603050405020304" pitchFamily="18" charset="0"/>
              </a:rPr>
              <a:t>Chỉ mở rộng triển khai khi hệ thống đã chứng minh tính ổn định, chính xác, và tuân thủ pháp luật trong môi trường thực tế.</a:t>
            </a:r>
            <a:endParaRPr lang="en-US" sz="1750" dirty="0">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9FAC1667-85AA-4D9F-AAA9-712C4ED8FB58}"/>
              </a:ext>
            </a:extLst>
          </p:cNvPr>
          <p:cNvPicPr>
            <a:picLocks noChangeAspect="1"/>
          </p:cNvPicPr>
          <p:nvPr/>
        </p:nvPicPr>
        <p:blipFill>
          <a:blip r:embed="rId3"/>
          <a:stretch>
            <a:fillRect/>
          </a:stretch>
        </p:blipFill>
        <p:spPr>
          <a:xfrm>
            <a:off x="12249448" y="7544464"/>
            <a:ext cx="2380952" cy="61904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1621</Words>
  <Application>Microsoft Office PowerPoint</Application>
  <PresentationFormat>Custom</PresentationFormat>
  <Paragraphs>85</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Outfit Medium</vt:lpstr>
      <vt:lpstr>Times New Roman</vt:lpstr>
      <vt:lpstr>Calibri</vt:lpstr>
      <vt:lpstr>IBM Plex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Administrator</cp:lastModifiedBy>
  <cp:revision>13</cp:revision>
  <dcterms:created xsi:type="dcterms:W3CDTF">2025-10-13T18:42:34Z</dcterms:created>
  <dcterms:modified xsi:type="dcterms:W3CDTF">2025-10-13T18:47:35Z</dcterms:modified>
</cp:coreProperties>
</file>